
<file path=[Content_Types].xml><?xml version="1.0" encoding="utf-8"?>
<Types xmlns="http://schemas.openxmlformats.org/package/2006/content-types">
  <Default Extension="(null)" ContentType="image/x-emf"/>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938" r:id="rId2"/>
  </p:sldMasterIdLst>
  <p:notesMasterIdLst>
    <p:notesMasterId r:id="rId43"/>
  </p:notesMasterIdLst>
  <p:handoutMasterIdLst>
    <p:handoutMasterId r:id="rId44"/>
  </p:handoutMasterIdLst>
  <p:sldIdLst>
    <p:sldId id="559" r:id="rId3"/>
    <p:sldId id="683" r:id="rId4"/>
    <p:sldId id="624" r:id="rId5"/>
    <p:sldId id="639" r:id="rId6"/>
    <p:sldId id="703" r:id="rId7"/>
    <p:sldId id="750" r:id="rId8"/>
    <p:sldId id="782" r:id="rId9"/>
    <p:sldId id="614" r:id="rId10"/>
    <p:sldId id="643" r:id="rId11"/>
    <p:sldId id="642" r:id="rId12"/>
    <p:sldId id="637" r:id="rId13"/>
    <p:sldId id="645" r:id="rId14"/>
    <p:sldId id="775" r:id="rId15"/>
    <p:sldId id="785" r:id="rId16"/>
    <p:sldId id="743" r:id="rId17"/>
    <p:sldId id="738" r:id="rId18"/>
    <p:sldId id="774" r:id="rId19"/>
    <p:sldId id="648" r:id="rId20"/>
    <p:sldId id="777" r:id="rId21"/>
    <p:sldId id="786" r:id="rId22"/>
    <p:sldId id="780" r:id="rId23"/>
    <p:sldId id="771" r:id="rId24"/>
    <p:sldId id="719" r:id="rId25"/>
    <p:sldId id="772" r:id="rId26"/>
    <p:sldId id="601" r:id="rId27"/>
    <p:sldId id="781" r:id="rId28"/>
    <p:sldId id="779" r:id="rId29"/>
    <p:sldId id="617" r:id="rId30"/>
    <p:sldId id="670" r:id="rId31"/>
    <p:sldId id="684" r:id="rId32"/>
    <p:sldId id="651" r:id="rId33"/>
    <p:sldId id="746" r:id="rId34"/>
    <p:sldId id="705" r:id="rId35"/>
    <p:sldId id="768" r:id="rId36"/>
    <p:sldId id="695" r:id="rId37"/>
    <p:sldId id="787" r:id="rId38"/>
    <p:sldId id="723" r:id="rId39"/>
    <p:sldId id="688" r:id="rId40"/>
    <p:sldId id="583" r:id="rId41"/>
    <p:sldId id="638" r:id="rId42"/>
  </p:sldIdLst>
  <p:sldSz cx="9144000" cy="6858000" type="letter"/>
  <p:notesSz cx="6858000" cy="9144000"/>
  <p:defaultTextStyle>
    <a:defPPr>
      <a:defRPr lang="en-US"/>
    </a:defPPr>
    <a:lvl1pPr algn="l" defTabSz="342707"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342707" algn="l" defTabSz="342707"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685417" algn="l" defTabSz="342707"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028123" algn="l" defTabSz="342707"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370833" algn="l" defTabSz="342707"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1713542" algn="l" defTabSz="342707" rtl="0" eaLnBrk="1" latinLnBrk="0" hangingPunct="1">
      <a:defRPr kern="1200">
        <a:solidFill>
          <a:schemeClr val="tx1"/>
        </a:solidFill>
        <a:latin typeface="Arial" charset="0"/>
        <a:ea typeface="ＭＳ Ｐゴシック" charset="-128"/>
        <a:cs typeface="ＭＳ Ｐゴシック" charset="-128"/>
      </a:defRPr>
    </a:lvl6pPr>
    <a:lvl7pPr marL="2056250" algn="l" defTabSz="342707" rtl="0" eaLnBrk="1" latinLnBrk="0" hangingPunct="1">
      <a:defRPr kern="1200">
        <a:solidFill>
          <a:schemeClr val="tx1"/>
        </a:solidFill>
        <a:latin typeface="Arial" charset="0"/>
        <a:ea typeface="ＭＳ Ｐゴシック" charset="-128"/>
        <a:cs typeface="ＭＳ Ｐゴシック" charset="-128"/>
      </a:defRPr>
    </a:lvl7pPr>
    <a:lvl8pPr marL="2398957" algn="l" defTabSz="342707" rtl="0" eaLnBrk="1" latinLnBrk="0" hangingPunct="1">
      <a:defRPr kern="1200">
        <a:solidFill>
          <a:schemeClr val="tx1"/>
        </a:solidFill>
        <a:latin typeface="Arial" charset="0"/>
        <a:ea typeface="ＭＳ Ｐゴシック" charset="-128"/>
        <a:cs typeface="ＭＳ Ｐゴシック" charset="-128"/>
      </a:defRPr>
    </a:lvl8pPr>
    <a:lvl9pPr marL="2741666" algn="l" defTabSz="342707"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4F7B"/>
    <a:srgbClr val="66CCFF"/>
    <a:srgbClr val="0432FF"/>
    <a:srgbClr val="E9CBFF"/>
    <a:srgbClr val="1FAFFF"/>
    <a:srgbClr val="00FFFF"/>
    <a:srgbClr val="0080FF"/>
    <a:srgbClr val="8000FF"/>
    <a:srgbClr val="CC66FF"/>
    <a:srgbClr val="00F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37" autoAdjust="0"/>
    <p:restoredTop sz="86152" autoAdjust="0"/>
  </p:normalViewPr>
  <p:slideViewPr>
    <p:cSldViewPr snapToGrid="0">
      <p:cViewPr varScale="1">
        <p:scale>
          <a:sx n="78" d="100"/>
          <a:sy n="78" d="100"/>
        </p:scale>
        <p:origin x="208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B14C941-A8F3-8C4B-A157-4612D25E7058}" type="datetimeFigureOut">
              <a:rPr lang="en-US" smtClean="0"/>
              <a:t>11/12/24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B3048A-9047-9840-B3B2-5FD2326420FD}" type="slidenum">
              <a:rPr lang="en-US" smtClean="0"/>
              <a:t>‹#›</a:t>
            </a:fld>
            <a:endParaRPr lang="en-US"/>
          </a:p>
        </p:txBody>
      </p:sp>
    </p:spTree>
    <p:extLst>
      <p:ext uri="{BB962C8B-B14F-4D97-AF65-F5344CB8AC3E}">
        <p14:creationId xmlns:p14="http://schemas.microsoft.com/office/powerpoint/2010/main" val="1446528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C0C072F-7918-0C48-AEA6-21826442BF9C}" type="datetime1">
              <a:rPr lang="en-US"/>
              <a:pPr>
                <a:defRPr/>
              </a:pPr>
              <a:t>11/12/24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l-PL" noProof="0"/>
              <a:t>Click to edit Master text styles</a:t>
            </a:r>
          </a:p>
          <a:p>
            <a:pPr lvl="1"/>
            <a:r>
              <a:rPr lang="pl-PL" noProof="0"/>
              <a:t>Second level</a:t>
            </a:r>
          </a:p>
          <a:p>
            <a:pPr lvl="2"/>
            <a:r>
              <a:rPr lang="pl-PL" noProof="0"/>
              <a:t>Third level</a:t>
            </a:r>
          </a:p>
          <a:p>
            <a:pPr lvl="3"/>
            <a:r>
              <a:rPr lang="pl-PL" noProof="0"/>
              <a:t>Fourth level</a:t>
            </a:r>
          </a:p>
          <a:p>
            <a:pPr lvl="4"/>
            <a:r>
              <a:rPr lang="pl-PL"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1377B01-E0AA-BE40-BA29-A436AD65EBD7}" type="slidenum">
              <a:rPr lang="en-US"/>
              <a:pPr>
                <a:defRPr/>
              </a:pPr>
              <a:t>‹#›</a:t>
            </a:fld>
            <a:endParaRPr lang="en-US"/>
          </a:p>
        </p:txBody>
      </p:sp>
    </p:spTree>
    <p:extLst>
      <p:ext uri="{BB962C8B-B14F-4D97-AF65-F5344CB8AC3E}">
        <p14:creationId xmlns:p14="http://schemas.microsoft.com/office/powerpoint/2010/main" val="2317179252"/>
      </p:ext>
    </p:extLst>
  </p:cSld>
  <p:clrMap bg1="lt1" tx1="dk1" bg2="lt2" tx2="dk2" accent1="accent1" accent2="accent2" accent3="accent3" accent4="accent4" accent5="accent5" accent6="accent6" hlink="hlink" folHlink="folHlink"/>
  <p:hf hdr="0" ftr="0" dt="0"/>
  <p:notesStyle>
    <a:lvl1pPr algn="l" defTabSz="342707" rtl="0" eaLnBrk="0" fontAlgn="base" hangingPunct="0">
      <a:spcBef>
        <a:spcPct val="30000"/>
      </a:spcBef>
      <a:spcAft>
        <a:spcPct val="0"/>
      </a:spcAft>
      <a:defRPr sz="900" kern="1200">
        <a:solidFill>
          <a:schemeClr val="tx1"/>
        </a:solidFill>
        <a:latin typeface="+mn-lt"/>
        <a:ea typeface="ＭＳ Ｐゴシック" charset="-128"/>
        <a:cs typeface="ＭＳ Ｐゴシック" charset="-128"/>
      </a:defRPr>
    </a:lvl1pPr>
    <a:lvl2pPr marL="342707" algn="l" defTabSz="342707" rtl="0" eaLnBrk="0" fontAlgn="base" hangingPunct="0">
      <a:spcBef>
        <a:spcPct val="30000"/>
      </a:spcBef>
      <a:spcAft>
        <a:spcPct val="0"/>
      </a:spcAft>
      <a:defRPr sz="900" kern="1200">
        <a:solidFill>
          <a:schemeClr val="tx1"/>
        </a:solidFill>
        <a:latin typeface="+mn-lt"/>
        <a:ea typeface="ＭＳ Ｐゴシック" charset="-128"/>
        <a:cs typeface="+mn-cs"/>
      </a:defRPr>
    </a:lvl2pPr>
    <a:lvl3pPr marL="685417" algn="l" defTabSz="342707" rtl="0" eaLnBrk="0" fontAlgn="base" hangingPunct="0">
      <a:spcBef>
        <a:spcPct val="30000"/>
      </a:spcBef>
      <a:spcAft>
        <a:spcPct val="0"/>
      </a:spcAft>
      <a:defRPr sz="900" kern="1200">
        <a:solidFill>
          <a:schemeClr val="tx1"/>
        </a:solidFill>
        <a:latin typeface="+mn-lt"/>
        <a:ea typeface="ＭＳ Ｐゴシック" charset="-128"/>
        <a:cs typeface="+mn-cs"/>
      </a:defRPr>
    </a:lvl3pPr>
    <a:lvl4pPr marL="1028123" algn="l" defTabSz="342707" rtl="0" eaLnBrk="0" fontAlgn="base" hangingPunct="0">
      <a:spcBef>
        <a:spcPct val="30000"/>
      </a:spcBef>
      <a:spcAft>
        <a:spcPct val="0"/>
      </a:spcAft>
      <a:defRPr sz="900" kern="1200">
        <a:solidFill>
          <a:schemeClr val="tx1"/>
        </a:solidFill>
        <a:latin typeface="+mn-lt"/>
        <a:ea typeface="ＭＳ Ｐゴシック" charset="-128"/>
        <a:cs typeface="+mn-cs"/>
      </a:defRPr>
    </a:lvl4pPr>
    <a:lvl5pPr marL="1370833" algn="l" defTabSz="342707" rtl="0" eaLnBrk="0" fontAlgn="base" hangingPunct="0">
      <a:spcBef>
        <a:spcPct val="30000"/>
      </a:spcBef>
      <a:spcAft>
        <a:spcPct val="0"/>
      </a:spcAft>
      <a:defRPr sz="900" kern="1200">
        <a:solidFill>
          <a:schemeClr val="tx1"/>
        </a:solidFill>
        <a:latin typeface="+mn-lt"/>
        <a:ea typeface="ＭＳ Ｐゴシック" charset="-128"/>
        <a:cs typeface="+mn-cs"/>
      </a:defRPr>
    </a:lvl5pPr>
    <a:lvl6pPr marL="1713542" algn="l" defTabSz="342707" rtl="0" eaLnBrk="1" latinLnBrk="0" hangingPunct="1">
      <a:defRPr sz="900" kern="1200">
        <a:solidFill>
          <a:schemeClr val="tx1"/>
        </a:solidFill>
        <a:latin typeface="+mn-lt"/>
        <a:ea typeface="+mn-ea"/>
        <a:cs typeface="+mn-cs"/>
      </a:defRPr>
    </a:lvl6pPr>
    <a:lvl7pPr marL="2056250" algn="l" defTabSz="342707" rtl="0" eaLnBrk="1" latinLnBrk="0" hangingPunct="1">
      <a:defRPr sz="900" kern="1200">
        <a:solidFill>
          <a:schemeClr val="tx1"/>
        </a:solidFill>
        <a:latin typeface="+mn-lt"/>
        <a:ea typeface="+mn-ea"/>
        <a:cs typeface="+mn-cs"/>
      </a:defRPr>
    </a:lvl7pPr>
    <a:lvl8pPr marL="2398957" algn="l" defTabSz="342707" rtl="0" eaLnBrk="1" latinLnBrk="0" hangingPunct="1">
      <a:defRPr sz="900" kern="1200">
        <a:solidFill>
          <a:schemeClr val="tx1"/>
        </a:solidFill>
        <a:latin typeface="+mn-lt"/>
        <a:ea typeface="+mn-ea"/>
        <a:cs typeface="+mn-cs"/>
      </a:defRPr>
    </a:lvl8pPr>
    <a:lvl9pPr marL="2741666" algn="l" defTabSz="34270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1</a:t>
            </a:fld>
            <a:endParaRPr lang="en-US"/>
          </a:p>
        </p:txBody>
      </p:sp>
    </p:spTree>
    <p:extLst>
      <p:ext uri="{BB962C8B-B14F-4D97-AF65-F5344CB8AC3E}">
        <p14:creationId xmlns:p14="http://schemas.microsoft.com/office/powerpoint/2010/main" val="261699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Loss of </a:t>
            </a:r>
            <a:r>
              <a:rPr lang="en-US" err="1"/>
              <a:t>Valeri</a:t>
            </a:r>
            <a:r>
              <a:rPr lang="en-US"/>
              <a:t> </a:t>
            </a:r>
            <a:r>
              <a:rPr lang="en-US" err="1"/>
              <a:t>Zagrebaev</a:t>
            </a:r>
            <a:endParaRPr lang="en-US"/>
          </a:p>
        </p:txBody>
      </p:sp>
      <p:sp>
        <p:nvSpPr>
          <p:cNvPr id="4" name="Slide Number Placeholder 3"/>
          <p:cNvSpPr>
            <a:spLocks noGrp="1"/>
          </p:cNvSpPr>
          <p:nvPr>
            <p:ph type="sldNum" sz="quarter" idx="10"/>
          </p:nvPr>
        </p:nvSpPr>
        <p:spPr/>
        <p:txBody>
          <a:bodyPr/>
          <a:lstStyle/>
          <a:p>
            <a:pPr>
              <a:defRPr/>
            </a:pPr>
            <a:fld id="{31377B01-E0AA-BE40-BA29-A436AD65EBD7}" type="slidenum">
              <a:rPr lang="en-US" smtClean="0"/>
              <a:pPr>
                <a:defRPr/>
              </a:pPr>
              <a:t>24</a:t>
            </a:fld>
            <a:endParaRPr lang="en-US"/>
          </a:p>
        </p:txBody>
      </p:sp>
    </p:spTree>
    <p:extLst>
      <p:ext uri="{BB962C8B-B14F-4D97-AF65-F5344CB8AC3E}">
        <p14:creationId xmlns:p14="http://schemas.microsoft.com/office/powerpoint/2010/main" val="1332494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25</a:t>
            </a:fld>
            <a:endParaRPr lang="en-US"/>
          </a:p>
        </p:txBody>
      </p:sp>
    </p:spTree>
    <p:extLst>
      <p:ext uri="{BB962C8B-B14F-4D97-AF65-F5344CB8AC3E}">
        <p14:creationId xmlns:p14="http://schemas.microsoft.com/office/powerpoint/2010/main" val="278225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32</a:t>
            </a:fld>
            <a:endParaRPr lang="en-US"/>
          </a:p>
        </p:txBody>
      </p:sp>
    </p:spTree>
    <p:extLst>
      <p:ext uri="{BB962C8B-B14F-4D97-AF65-F5344CB8AC3E}">
        <p14:creationId xmlns:p14="http://schemas.microsoft.com/office/powerpoint/2010/main" val="3950083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37</a:t>
            </a:fld>
            <a:endParaRPr lang="en-US"/>
          </a:p>
        </p:txBody>
      </p:sp>
    </p:spTree>
    <p:extLst>
      <p:ext uri="{BB962C8B-B14F-4D97-AF65-F5344CB8AC3E}">
        <p14:creationId xmlns:p14="http://schemas.microsoft.com/office/powerpoint/2010/main" val="990926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38</a:t>
            </a:fld>
            <a:endParaRPr lang="en-US"/>
          </a:p>
        </p:txBody>
      </p:sp>
    </p:spTree>
    <p:extLst>
      <p:ext uri="{BB962C8B-B14F-4D97-AF65-F5344CB8AC3E}">
        <p14:creationId xmlns:p14="http://schemas.microsoft.com/office/powerpoint/2010/main" val="2305557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6955" rtl="0" eaLnBrk="0" fontAlgn="base" latinLnBrk="0" hangingPunct="0">
              <a:lnSpc>
                <a:spcPct val="100000"/>
              </a:lnSpc>
              <a:spcBef>
                <a:spcPct val="30000"/>
              </a:spcBef>
              <a:spcAft>
                <a:spcPct val="0"/>
              </a:spcAft>
              <a:buClrTx/>
              <a:buSzTx/>
              <a:buFontTx/>
              <a:buNone/>
              <a:tabLst/>
              <a:defRPr/>
            </a:pPr>
            <a:r>
              <a:rPr lang="en-US" dirty="0"/>
              <a:t>“Aurora Borealis” (1865) by American painter Fredric Edwin Church.</a:t>
            </a:r>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39</a:t>
            </a:fld>
            <a:endParaRPr lang="en-US"/>
          </a:p>
        </p:txBody>
      </p:sp>
    </p:spTree>
    <p:extLst>
      <p:ext uri="{BB962C8B-B14F-4D97-AF65-F5344CB8AC3E}">
        <p14:creationId xmlns:p14="http://schemas.microsoft.com/office/powerpoint/2010/main" val="3776784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6</a:t>
            </a:fld>
            <a:endParaRPr lang="en-US"/>
          </a:p>
        </p:txBody>
      </p:sp>
    </p:spTree>
    <p:extLst>
      <p:ext uri="{BB962C8B-B14F-4D97-AF65-F5344CB8AC3E}">
        <p14:creationId xmlns:p14="http://schemas.microsoft.com/office/powerpoint/2010/main" val="662987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11</a:t>
            </a:fld>
            <a:endParaRPr lang="en-US"/>
          </a:p>
        </p:txBody>
      </p:sp>
    </p:spTree>
    <p:extLst>
      <p:ext uri="{BB962C8B-B14F-4D97-AF65-F5344CB8AC3E}">
        <p14:creationId xmlns:p14="http://schemas.microsoft.com/office/powerpoint/2010/main" val="341640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12</a:t>
            </a:fld>
            <a:endParaRPr lang="en-US"/>
          </a:p>
        </p:txBody>
      </p:sp>
    </p:spTree>
    <p:extLst>
      <p:ext uri="{BB962C8B-B14F-4D97-AF65-F5344CB8AC3E}">
        <p14:creationId xmlns:p14="http://schemas.microsoft.com/office/powerpoint/2010/main" val="265605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ＭＳ Ｐゴシック" charset="-128"/>
                <a:cs typeface="ＭＳ Ｐゴシック" charset="-128"/>
              </a:rPr>
              <a:t> 286 primordial nuclides.</a:t>
            </a:r>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15</a:t>
            </a:fld>
            <a:endParaRPr lang="en-US"/>
          </a:p>
        </p:txBody>
      </p:sp>
    </p:spTree>
    <p:extLst>
      <p:ext uri="{BB962C8B-B14F-4D97-AF65-F5344CB8AC3E}">
        <p14:creationId xmlns:p14="http://schemas.microsoft.com/office/powerpoint/2010/main" val="31385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16</a:t>
            </a:fld>
            <a:endParaRPr lang="en-US"/>
          </a:p>
        </p:txBody>
      </p:sp>
    </p:spTree>
    <p:extLst>
      <p:ext uri="{BB962C8B-B14F-4D97-AF65-F5344CB8AC3E}">
        <p14:creationId xmlns:p14="http://schemas.microsoft.com/office/powerpoint/2010/main" val="280879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18</a:t>
            </a:fld>
            <a:endParaRPr lang="en-US"/>
          </a:p>
        </p:txBody>
      </p:sp>
    </p:spTree>
    <p:extLst>
      <p:ext uri="{BB962C8B-B14F-4D97-AF65-F5344CB8AC3E}">
        <p14:creationId xmlns:p14="http://schemas.microsoft.com/office/powerpoint/2010/main" val="274827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Loss of Valeri </a:t>
            </a:r>
            <a:r>
              <a:rPr lang="en-US" dirty="0" err="1"/>
              <a:t>Zagrebaev</a:t>
            </a:r>
            <a:endParaRPr lang="en-US" dirty="0"/>
          </a:p>
        </p:txBody>
      </p:sp>
      <p:sp>
        <p:nvSpPr>
          <p:cNvPr id="4" name="Slide Number Placeholder 3"/>
          <p:cNvSpPr>
            <a:spLocks noGrp="1"/>
          </p:cNvSpPr>
          <p:nvPr>
            <p:ph type="sldNum" sz="quarter" idx="10"/>
          </p:nvPr>
        </p:nvSpPr>
        <p:spPr/>
        <p:txBody>
          <a:bodyPr/>
          <a:lstStyle/>
          <a:p>
            <a:pPr>
              <a:defRPr/>
            </a:pPr>
            <a:fld id="{31377B01-E0AA-BE40-BA29-A436AD65EBD7}" type="slidenum">
              <a:rPr lang="en-US" smtClean="0"/>
              <a:pPr>
                <a:defRPr/>
              </a:pPr>
              <a:t>22</a:t>
            </a:fld>
            <a:endParaRPr lang="en-US"/>
          </a:p>
        </p:txBody>
      </p:sp>
    </p:spTree>
    <p:extLst>
      <p:ext uri="{BB962C8B-B14F-4D97-AF65-F5344CB8AC3E}">
        <p14:creationId xmlns:p14="http://schemas.microsoft.com/office/powerpoint/2010/main" val="1332494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377B01-E0AA-BE40-BA29-A436AD65EBD7}" type="slidenum">
              <a:rPr lang="en-US" smtClean="0"/>
              <a:pPr>
                <a:defRPr/>
              </a:pPr>
              <a:t>23</a:t>
            </a:fld>
            <a:endParaRPr lang="en-US"/>
          </a:p>
        </p:txBody>
      </p:sp>
    </p:spTree>
    <p:extLst>
      <p:ext uri="{BB962C8B-B14F-4D97-AF65-F5344CB8AC3E}">
        <p14:creationId xmlns:p14="http://schemas.microsoft.com/office/powerpoint/2010/main" val="2895570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6"/>
          <p:cNvSpPr>
            <a:spLocks noGrp="1"/>
          </p:cNvSpPr>
          <p:nvPr>
            <p:ph type="ftr" sz="quarter" idx="3"/>
          </p:nvPr>
        </p:nvSpPr>
        <p:spPr>
          <a:xfrm>
            <a:off x="4140685" y="6475086"/>
            <a:ext cx="4152926" cy="364628"/>
          </a:xfrm>
          <a:prstGeom prst="rect">
            <a:avLst/>
          </a:prstGeom>
          <a:ln>
            <a:noFill/>
          </a:ln>
        </p:spPr>
        <p:txBody>
          <a:bodyPr lIns="0" tIns="48077" rIns="0" bIns="48077" anchor="b"/>
          <a:lstStyle>
            <a:lvl1pPr algn="r" eaLnBrk="0" hangingPunct="0">
              <a:lnSpc>
                <a:spcPct val="90000"/>
              </a:lnSpc>
              <a:defRPr sz="1200" smtClean="0">
                <a:solidFill>
                  <a:srgbClr val="064308"/>
                </a:solidFill>
                <a:latin typeface="Arial"/>
                <a:ea typeface="+mn-ea"/>
                <a:cs typeface="Arial"/>
              </a:defRPr>
            </a:lvl1pPr>
          </a:lstStyle>
          <a:p>
            <a:r>
              <a:rPr lang="en-US"/>
              <a:t>W. Nazarewicz, Tongji University Nov. 2025</a:t>
            </a:r>
          </a:p>
        </p:txBody>
      </p:sp>
      <p:sp>
        <p:nvSpPr>
          <p:cNvPr id="3" name="Slide Number Placeholder 2"/>
          <p:cNvSpPr>
            <a:spLocks noGrp="1"/>
          </p:cNvSpPr>
          <p:nvPr>
            <p:ph type="sldNum" sz="quarter" idx="4"/>
          </p:nvPr>
        </p:nvSpPr>
        <p:spPr>
          <a:xfrm>
            <a:off x="6842866" y="650117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C7CF1-4D7D-C941-87F6-6592CA3F759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Footer Placeholder 6"/>
          <p:cNvSpPr>
            <a:spLocks noGrp="1"/>
          </p:cNvSpPr>
          <p:nvPr>
            <p:ph type="ftr" sz="quarter" idx="3"/>
          </p:nvPr>
        </p:nvSpPr>
        <p:spPr>
          <a:xfrm>
            <a:off x="4140685" y="6475086"/>
            <a:ext cx="4152926" cy="364628"/>
          </a:xfrm>
          <a:prstGeom prst="rect">
            <a:avLst/>
          </a:prstGeom>
          <a:ln>
            <a:noFill/>
          </a:ln>
        </p:spPr>
        <p:txBody>
          <a:bodyPr lIns="0" tIns="48077" rIns="0" bIns="48077" anchor="b"/>
          <a:lstStyle>
            <a:lvl1pPr algn="r" eaLnBrk="0" hangingPunct="0">
              <a:lnSpc>
                <a:spcPct val="90000"/>
              </a:lnSpc>
              <a:defRPr sz="1200" smtClean="0">
                <a:solidFill>
                  <a:srgbClr val="064308"/>
                </a:solidFill>
                <a:latin typeface="Arial"/>
                <a:ea typeface="+mn-ea"/>
                <a:cs typeface="Arial"/>
              </a:defRPr>
            </a:lvl1pPr>
          </a:lstStyle>
          <a:p>
            <a:r>
              <a:rPr lang="en-US"/>
              <a:t>W. Nazarewicz, Tongji University Nov. 2025</a:t>
            </a:r>
          </a:p>
        </p:txBody>
      </p:sp>
      <p:sp>
        <p:nvSpPr>
          <p:cNvPr id="3" name="Slide Number Placeholder 2"/>
          <p:cNvSpPr>
            <a:spLocks noGrp="1"/>
          </p:cNvSpPr>
          <p:nvPr>
            <p:ph type="sldNum" sz="quarter" idx="4"/>
          </p:nvPr>
        </p:nvSpPr>
        <p:spPr>
          <a:xfrm>
            <a:off x="6842866" y="650117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C7CF1-4D7D-C941-87F6-6592CA3F759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6"/>
          <p:cNvSpPr>
            <a:spLocks noGrp="1"/>
          </p:cNvSpPr>
          <p:nvPr>
            <p:ph type="ftr" sz="quarter" idx="3"/>
          </p:nvPr>
        </p:nvSpPr>
        <p:spPr>
          <a:xfrm>
            <a:off x="4140685" y="6475086"/>
            <a:ext cx="4152926" cy="364628"/>
          </a:xfrm>
          <a:prstGeom prst="rect">
            <a:avLst/>
          </a:prstGeom>
          <a:ln>
            <a:noFill/>
          </a:ln>
        </p:spPr>
        <p:txBody>
          <a:bodyPr lIns="0" tIns="48077" rIns="0" bIns="48077" anchor="b"/>
          <a:lstStyle>
            <a:lvl1pPr algn="r" eaLnBrk="0" hangingPunct="0">
              <a:lnSpc>
                <a:spcPct val="90000"/>
              </a:lnSpc>
              <a:defRPr sz="1200" smtClean="0">
                <a:solidFill>
                  <a:srgbClr val="064308"/>
                </a:solidFill>
                <a:latin typeface="Arial"/>
                <a:ea typeface="+mn-ea"/>
                <a:cs typeface="Arial"/>
              </a:defRPr>
            </a:lvl1pPr>
          </a:lstStyle>
          <a:p>
            <a:r>
              <a:rPr lang="en-US"/>
              <a:t>W. Nazarewicz, Tongji University Nov. 2025</a:t>
            </a:r>
          </a:p>
        </p:txBody>
      </p:sp>
      <p:sp>
        <p:nvSpPr>
          <p:cNvPr id="3" name="Slide Number Placeholder 2"/>
          <p:cNvSpPr>
            <a:spLocks noGrp="1"/>
          </p:cNvSpPr>
          <p:nvPr>
            <p:ph type="sldNum" sz="quarter" idx="4"/>
          </p:nvPr>
        </p:nvSpPr>
        <p:spPr>
          <a:xfrm>
            <a:off x="6842866" y="650117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C7CF1-4D7D-C941-87F6-6592CA3F759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p>
            <a:r>
              <a:rPr lang="pl-PL"/>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defTabSz="914354"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defTabSz="914354" eaLnBrk="0" fontAlgn="base" hangingPunct="0">
              <a:spcBef>
                <a:spcPct val="0"/>
              </a:spcBef>
              <a:spcAft>
                <a:spcPct val="0"/>
              </a:spcAft>
              <a:defRPr>
                <a:ea typeface="ＭＳ Ｐゴシック" charset="0"/>
                <a:cs typeface="ＭＳ Ｐゴシック" charset="0"/>
              </a:defRPr>
            </a:lvl1pPr>
          </a:lstStyle>
          <a:p>
            <a:r>
              <a:rPr lang="en-US"/>
              <a:t>W. Nazarewicz, Tongji University Nov. 2025</a:t>
            </a:r>
          </a:p>
        </p:txBody>
      </p:sp>
      <p:sp>
        <p:nvSpPr>
          <p:cNvPr id="6" name="Slide Number Placeholder 5"/>
          <p:cNvSpPr>
            <a:spLocks noGrp="1"/>
          </p:cNvSpPr>
          <p:nvPr>
            <p:ph type="sldNum" sz="quarter" idx="12"/>
          </p:nvPr>
        </p:nvSpPr>
        <p:spPr/>
        <p:txBody>
          <a:bodyPr/>
          <a:lstStyle>
            <a:lvl1pPr defTabSz="914354" eaLnBrk="0" fontAlgn="base" hangingPunct="0">
              <a:spcBef>
                <a:spcPct val="0"/>
              </a:spcBef>
              <a:spcAft>
                <a:spcPct val="0"/>
              </a:spcAft>
              <a:defRPr>
                <a:ea typeface="ＭＳ Ｐゴシック" charset="0"/>
                <a:cs typeface="ＭＳ Ｐゴシック" charset="0"/>
              </a:defRPr>
            </a:lvl1pPr>
          </a:lstStyle>
          <a:p>
            <a:pPr>
              <a:defRPr/>
            </a:pPr>
            <a:fld id="{EB8DEB38-11AF-A142-85D9-BB74E9026716}" type="slidenum">
              <a:rPr lang="en-US"/>
              <a:pPr>
                <a:defRPr/>
              </a:pPr>
              <a:t>‹#›</a:t>
            </a:fld>
            <a:endParaRPr lang="en-US"/>
          </a:p>
        </p:txBody>
      </p:sp>
    </p:spTree>
    <p:extLst>
      <p:ext uri="{BB962C8B-B14F-4D97-AF65-F5344CB8AC3E}">
        <p14:creationId xmlns:p14="http://schemas.microsoft.com/office/powerpoint/2010/main" val="27596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6"/>
          <p:cNvSpPr>
            <a:spLocks noGrp="1"/>
          </p:cNvSpPr>
          <p:nvPr>
            <p:ph type="ftr" sz="quarter" idx="3"/>
          </p:nvPr>
        </p:nvSpPr>
        <p:spPr>
          <a:xfrm>
            <a:off x="4140683" y="6475084"/>
            <a:ext cx="4152926" cy="364628"/>
          </a:xfrm>
          <a:prstGeom prst="rect">
            <a:avLst/>
          </a:prstGeom>
          <a:ln>
            <a:noFill/>
          </a:ln>
        </p:spPr>
        <p:txBody>
          <a:bodyPr lIns="0" tIns="48077" rIns="0" bIns="48077" anchor="b"/>
          <a:lstStyle>
            <a:lvl1pPr algn="r" eaLnBrk="0" hangingPunct="0">
              <a:lnSpc>
                <a:spcPct val="90000"/>
              </a:lnSpc>
              <a:defRPr sz="1200" smtClean="0">
                <a:solidFill>
                  <a:srgbClr val="064308"/>
                </a:solidFill>
                <a:latin typeface="Arial"/>
                <a:ea typeface="+mn-ea"/>
                <a:cs typeface="Arial"/>
              </a:defRPr>
            </a:lvl1pPr>
          </a:lstStyle>
          <a:p>
            <a:r>
              <a:rPr lang="en-US"/>
              <a:t>W. Nazarewicz, Tongji University Nov. 2025</a:t>
            </a:r>
            <a:endParaRPr lang="en-US" dirty="0"/>
          </a:p>
        </p:txBody>
      </p:sp>
      <p:sp>
        <p:nvSpPr>
          <p:cNvPr id="3" name="Slide Number Placeholder 2"/>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C7CF1-4D7D-C941-87F6-6592CA3F75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9161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Footer Placeholder 6"/>
          <p:cNvSpPr>
            <a:spLocks noGrp="1"/>
          </p:cNvSpPr>
          <p:nvPr>
            <p:ph type="ftr" sz="quarter" idx="3"/>
          </p:nvPr>
        </p:nvSpPr>
        <p:spPr>
          <a:xfrm>
            <a:off x="4140683" y="6475084"/>
            <a:ext cx="4152926" cy="364628"/>
          </a:xfrm>
          <a:prstGeom prst="rect">
            <a:avLst/>
          </a:prstGeom>
          <a:ln>
            <a:noFill/>
          </a:ln>
        </p:spPr>
        <p:txBody>
          <a:bodyPr lIns="0" tIns="48077" rIns="0" bIns="48077" anchor="b"/>
          <a:lstStyle>
            <a:lvl1pPr algn="r" eaLnBrk="0" hangingPunct="0">
              <a:lnSpc>
                <a:spcPct val="90000"/>
              </a:lnSpc>
              <a:defRPr sz="1200" smtClean="0">
                <a:solidFill>
                  <a:srgbClr val="064308"/>
                </a:solidFill>
                <a:latin typeface="Arial"/>
                <a:ea typeface="+mn-ea"/>
                <a:cs typeface="Arial"/>
              </a:defRPr>
            </a:lvl1pPr>
          </a:lstStyle>
          <a:p>
            <a:r>
              <a:rPr lang="en-US"/>
              <a:t>W. Nazarewicz, Tongji University Nov. 2025</a:t>
            </a:r>
            <a:endParaRPr lang="en-US" dirty="0"/>
          </a:p>
        </p:txBody>
      </p:sp>
      <p:sp>
        <p:nvSpPr>
          <p:cNvPr id="3" name="Slide Number Placeholder 2"/>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C7CF1-4D7D-C941-87F6-6592CA3F75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965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8" name="Footer Placeholder 6"/>
          <p:cNvSpPr>
            <a:spLocks noGrp="1"/>
          </p:cNvSpPr>
          <p:nvPr>
            <p:ph type="ftr" sz="quarter" idx="3"/>
          </p:nvPr>
        </p:nvSpPr>
        <p:spPr>
          <a:xfrm>
            <a:off x="4140683" y="6475084"/>
            <a:ext cx="4152926" cy="364628"/>
          </a:xfrm>
          <a:prstGeom prst="rect">
            <a:avLst/>
          </a:prstGeom>
          <a:ln>
            <a:noFill/>
          </a:ln>
        </p:spPr>
        <p:txBody>
          <a:bodyPr lIns="0" tIns="48077" rIns="0" bIns="48077" anchor="b"/>
          <a:lstStyle>
            <a:lvl1pPr algn="r" eaLnBrk="0" hangingPunct="0">
              <a:lnSpc>
                <a:spcPct val="90000"/>
              </a:lnSpc>
              <a:defRPr sz="1200" smtClean="0">
                <a:solidFill>
                  <a:srgbClr val="064308"/>
                </a:solidFill>
                <a:latin typeface="Arial"/>
                <a:ea typeface="+mn-ea"/>
                <a:cs typeface="Arial"/>
              </a:defRPr>
            </a:lvl1pPr>
          </a:lstStyle>
          <a:p>
            <a:r>
              <a:rPr lang="en-US"/>
              <a:t>W. Nazarewicz, Tongji University Nov. 2025</a:t>
            </a:r>
            <a:endParaRPr lang="en-US" dirty="0"/>
          </a:p>
        </p:txBody>
      </p:sp>
      <p:sp>
        <p:nvSpPr>
          <p:cNvPr id="9" name="Slide Number Placeholder 2"/>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6955"/>
            <a:fld id="{987C7CF1-4D7D-C941-87F6-6592CA3F7595}" type="slidenum">
              <a:rPr lang="en-US" smtClean="0">
                <a:solidFill>
                  <a:prstClr val="black">
                    <a:tint val="75000"/>
                  </a:prstClr>
                </a:solidFill>
              </a:rPr>
              <a:pPr defTabSz="456955"/>
              <a:t>‹#›</a:t>
            </a:fld>
            <a:endParaRPr lang="en-US" dirty="0">
              <a:solidFill>
                <a:prstClr val="black">
                  <a:tint val="75000"/>
                </a:prstClr>
              </a:solidFill>
            </a:endParaRPr>
          </a:p>
        </p:txBody>
      </p:sp>
    </p:spTree>
    <p:extLst>
      <p:ext uri="{BB962C8B-B14F-4D97-AF65-F5344CB8AC3E}">
        <p14:creationId xmlns:p14="http://schemas.microsoft.com/office/powerpoint/2010/main" val="266470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9"/>
          <p:cNvSpPr>
            <a:spLocks noChangeArrowheads="1"/>
          </p:cNvSpPr>
          <p:nvPr userDrawn="1"/>
        </p:nvSpPr>
        <p:spPr bwMode="auto">
          <a:xfrm>
            <a:off x="0" y="6489702"/>
            <a:ext cx="9144000" cy="63500"/>
          </a:xfrm>
          <a:prstGeom prst="rect">
            <a:avLst/>
          </a:prstGeom>
          <a:solidFill>
            <a:srgbClr val="006633"/>
          </a:solidFill>
          <a:ln w="9525">
            <a:noFill/>
            <a:miter lim="800000"/>
            <a:headEnd/>
            <a:tailEnd/>
          </a:ln>
          <a:effectLst/>
        </p:spPr>
        <p:txBody>
          <a:bodyPr wrap="none" lIns="90172" tIns="45088" rIns="90172" bIns="45088" anchor="ctr"/>
          <a:lstStyle/>
          <a:p>
            <a:pPr defTabSz="450779"/>
            <a:endParaRPr lang="en-US">
              <a:solidFill>
                <a:prstClr val="black"/>
              </a:solidFill>
              <a:ea typeface="ヒラギノ角ゴ Pro W3" pitchFamily="-111" charset="-128"/>
              <a:cs typeface="+mn-cs"/>
            </a:endParaRPr>
          </a:p>
        </p:txBody>
      </p:sp>
      <p:sp>
        <p:nvSpPr>
          <p:cNvPr id="8" name="Footer Placeholder 6"/>
          <p:cNvSpPr>
            <a:spLocks noGrp="1"/>
          </p:cNvSpPr>
          <p:nvPr>
            <p:ph type="ftr" sz="quarter" idx="3"/>
          </p:nvPr>
        </p:nvSpPr>
        <p:spPr>
          <a:xfrm>
            <a:off x="4140685" y="6475086"/>
            <a:ext cx="4152926" cy="364628"/>
          </a:xfrm>
          <a:prstGeom prst="rect">
            <a:avLst/>
          </a:prstGeom>
          <a:ln>
            <a:noFill/>
          </a:ln>
        </p:spPr>
        <p:txBody>
          <a:bodyPr lIns="0" tIns="48077" rIns="0" bIns="48077" anchor="b"/>
          <a:lstStyle>
            <a:lvl1pPr algn="r" eaLnBrk="0" hangingPunct="0">
              <a:lnSpc>
                <a:spcPct val="90000"/>
              </a:lnSpc>
              <a:defRPr sz="1200" smtClean="0">
                <a:solidFill>
                  <a:srgbClr val="064308"/>
                </a:solidFill>
                <a:latin typeface="Arial"/>
                <a:ea typeface="+mn-ea"/>
                <a:cs typeface="Arial"/>
              </a:defRPr>
            </a:lvl1pPr>
          </a:lstStyle>
          <a:p>
            <a:r>
              <a:rPr lang="en-US"/>
              <a:t>W. Nazarewicz, Tongji University Nov. 2025</a:t>
            </a:r>
          </a:p>
        </p:txBody>
      </p:sp>
      <p:sp>
        <p:nvSpPr>
          <p:cNvPr id="3" name="Slide Number Placeholder 2"/>
          <p:cNvSpPr>
            <a:spLocks noGrp="1"/>
          </p:cNvSpPr>
          <p:nvPr>
            <p:ph type="sldNum" sz="quarter" idx="4"/>
          </p:nvPr>
        </p:nvSpPr>
        <p:spPr>
          <a:xfrm>
            <a:off x="6842866" y="650117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C7CF1-4D7D-C941-87F6-6592CA3F7595}" type="slidenum">
              <a:rPr lang="en-US" smtClean="0"/>
              <a:t>‹#›</a:t>
            </a:fld>
            <a:endParaRPr lang="en-US"/>
          </a:p>
        </p:txBody>
      </p:sp>
      <p:pic>
        <p:nvPicPr>
          <p:cNvPr id="7" name="Picture 4" descr="ppt_bkg1.png">
            <a:extLst>
              <a:ext uri="{FF2B5EF4-FFF2-40B4-BE49-F238E27FC236}">
                <a16:creationId xmlns:a16="http://schemas.microsoft.com/office/drawing/2014/main" id="{00FCF560-AF54-734D-80BC-9847F6586324}"/>
              </a:ext>
            </a:extLst>
          </p:cNvPr>
          <p:cNvPicPr>
            <a:picLocks noChangeAspect="1"/>
          </p:cNvPicPr>
          <p:nvPr userDrawn="1"/>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95" y="6588453"/>
            <a:ext cx="749458" cy="218152"/>
          </a:xfrm>
          <a:prstGeom prst="rect">
            <a:avLst/>
          </a:prstGeom>
          <a:noFill/>
          <a:ln w="9525">
            <a:noFill/>
            <a:miter lim="800000"/>
            <a:headEnd/>
            <a:tailEnd/>
          </a:ln>
        </p:spPr>
      </p:pic>
      <p:pic>
        <p:nvPicPr>
          <p:cNvPr id="9" name="Picture 8" descr="FRIB_logo_NEW-web.png">
            <a:extLst>
              <a:ext uri="{FF2B5EF4-FFF2-40B4-BE49-F238E27FC236}">
                <a16:creationId xmlns:a16="http://schemas.microsoft.com/office/drawing/2014/main" id="{3E6A1B2F-5336-5249-BF98-27DED57F6C0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0601" y="6561208"/>
            <a:ext cx="166688" cy="284093"/>
          </a:xfrm>
          <a:prstGeom prst="rect">
            <a:avLst/>
          </a:prstGeom>
        </p:spPr>
      </p:pic>
    </p:spTree>
  </p:cSld>
  <p:clrMap bg1="lt1" tx1="dk1" bg2="lt2" tx2="dk2" accent1="accent1" accent2="accent2" accent3="accent3" accent4="accent4" accent5="accent5" accent6="accent6" hlink="hlink" folHlink="folHlink"/>
  <p:sldLayoutIdLst>
    <p:sldLayoutId id="2147483930" r:id="rId1"/>
    <p:sldLayoutId id="2147483931" r:id="rId2"/>
    <p:sldLayoutId id="2147483936" r:id="rId3"/>
    <p:sldLayoutId id="2147483937" r:id="rId4"/>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dt="0"/>
  <p:txStyles>
    <p:titleStyle>
      <a:lvl1pPr algn="ctr" defTabSz="456931"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6931"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6931"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6931"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6931"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6931" algn="ctr" defTabSz="456931"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3866" algn="ctr" defTabSz="456931"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0796" algn="ctr" defTabSz="456931"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7732" algn="ctr" defTabSz="456931"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702" indent="-342702" algn="l" defTabSz="456931"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516" indent="-285584" algn="l" defTabSz="456931"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2330" indent="-228468" algn="l" defTabSz="456931"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599265" indent="-228468" algn="l" defTabSz="456931"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6199" indent="-228468" algn="l" defTabSz="456931"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3131" indent="-228468" algn="l" defTabSz="456931" rtl="0" eaLnBrk="1" latinLnBrk="0" hangingPunct="1">
        <a:spcBef>
          <a:spcPct val="20000"/>
        </a:spcBef>
        <a:buFont typeface="Arial"/>
        <a:buChar char="•"/>
        <a:defRPr sz="2000" kern="1200">
          <a:solidFill>
            <a:schemeClr val="tx1"/>
          </a:solidFill>
          <a:latin typeface="+mn-lt"/>
          <a:ea typeface="+mn-ea"/>
          <a:cs typeface="+mn-cs"/>
        </a:defRPr>
      </a:lvl6pPr>
      <a:lvl7pPr marL="2970064" indent="-228468" algn="l" defTabSz="456931" rtl="0" eaLnBrk="1" latinLnBrk="0" hangingPunct="1">
        <a:spcBef>
          <a:spcPct val="20000"/>
        </a:spcBef>
        <a:buFont typeface="Arial"/>
        <a:buChar char="•"/>
        <a:defRPr sz="2000" kern="1200">
          <a:solidFill>
            <a:schemeClr val="tx1"/>
          </a:solidFill>
          <a:latin typeface="+mn-lt"/>
          <a:ea typeface="+mn-ea"/>
          <a:cs typeface="+mn-cs"/>
        </a:defRPr>
      </a:lvl7pPr>
      <a:lvl8pPr marL="3426996" indent="-228468" algn="l" defTabSz="456931" rtl="0" eaLnBrk="1" latinLnBrk="0" hangingPunct="1">
        <a:spcBef>
          <a:spcPct val="20000"/>
        </a:spcBef>
        <a:buFont typeface="Arial"/>
        <a:buChar char="•"/>
        <a:defRPr sz="2000" kern="1200">
          <a:solidFill>
            <a:schemeClr val="tx1"/>
          </a:solidFill>
          <a:latin typeface="+mn-lt"/>
          <a:ea typeface="+mn-ea"/>
          <a:cs typeface="+mn-cs"/>
        </a:defRPr>
      </a:lvl8pPr>
      <a:lvl9pPr marL="3883930" indent="-228468" algn="l" defTabSz="45693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31" rtl="0" eaLnBrk="1" latinLnBrk="0" hangingPunct="1">
        <a:defRPr sz="1800" kern="1200">
          <a:solidFill>
            <a:schemeClr val="tx1"/>
          </a:solidFill>
          <a:latin typeface="+mn-lt"/>
          <a:ea typeface="+mn-ea"/>
          <a:cs typeface="+mn-cs"/>
        </a:defRPr>
      </a:lvl1pPr>
      <a:lvl2pPr marL="456931" algn="l" defTabSz="456931" rtl="0" eaLnBrk="1" latinLnBrk="0" hangingPunct="1">
        <a:defRPr sz="1800" kern="1200">
          <a:solidFill>
            <a:schemeClr val="tx1"/>
          </a:solidFill>
          <a:latin typeface="+mn-lt"/>
          <a:ea typeface="+mn-ea"/>
          <a:cs typeface="+mn-cs"/>
        </a:defRPr>
      </a:lvl2pPr>
      <a:lvl3pPr marL="913866" algn="l" defTabSz="456931" rtl="0" eaLnBrk="1" latinLnBrk="0" hangingPunct="1">
        <a:defRPr sz="1800" kern="1200">
          <a:solidFill>
            <a:schemeClr val="tx1"/>
          </a:solidFill>
          <a:latin typeface="+mn-lt"/>
          <a:ea typeface="+mn-ea"/>
          <a:cs typeface="+mn-cs"/>
        </a:defRPr>
      </a:lvl3pPr>
      <a:lvl4pPr marL="1370796" algn="l" defTabSz="456931" rtl="0" eaLnBrk="1" latinLnBrk="0" hangingPunct="1">
        <a:defRPr sz="1800" kern="1200">
          <a:solidFill>
            <a:schemeClr val="tx1"/>
          </a:solidFill>
          <a:latin typeface="+mn-lt"/>
          <a:ea typeface="+mn-ea"/>
          <a:cs typeface="+mn-cs"/>
        </a:defRPr>
      </a:lvl4pPr>
      <a:lvl5pPr marL="1827732" algn="l" defTabSz="456931" rtl="0" eaLnBrk="1" latinLnBrk="0" hangingPunct="1">
        <a:defRPr sz="1800" kern="1200">
          <a:solidFill>
            <a:schemeClr val="tx1"/>
          </a:solidFill>
          <a:latin typeface="+mn-lt"/>
          <a:ea typeface="+mn-ea"/>
          <a:cs typeface="+mn-cs"/>
        </a:defRPr>
      </a:lvl5pPr>
      <a:lvl6pPr marL="2284666" algn="l" defTabSz="456931" rtl="0" eaLnBrk="1" latinLnBrk="0" hangingPunct="1">
        <a:defRPr sz="1800" kern="1200">
          <a:solidFill>
            <a:schemeClr val="tx1"/>
          </a:solidFill>
          <a:latin typeface="+mn-lt"/>
          <a:ea typeface="+mn-ea"/>
          <a:cs typeface="+mn-cs"/>
        </a:defRPr>
      </a:lvl6pPr>
      <a:lvl7pPr marL="2741598" algn="l" defTabSz="456931" rtl="0" eaLnBrk="1" latinLnBrk="0" hangingPunct="1">
        <a:defRPr sz="1800" kern="1200">
          <a:solidFill>
            <a:schemeClr val="tx1"/>
          </a:solidFill>
          <a:latin typeface="+mn-lt"/>
          <a:ea typeface="+mn-ea"/>
          <a:cs typeface="+mn-cs"/>
        </a:defRPr>
      </a:lvl7pPr>
      <a:lvl8pPr marL="3198529" algn="l" defTabSz="456931" rtl="0" eaLnBrk="1" latinLnBrk="0" hangingPunct="1">
        <a:defRPr sz="1800" kern="1200">
          <a:solidFill>
            <a:schemeClr val="tx1"/>
          </a:solidFill>
          <a:latin typeface="+mn-lt"/>
          <a:ea typeface="+mn-ea"/>
          <a:cs typeface="+mn-cs"/>
        </a:defRPr>
      </a:lvl8pPr>
      <a:lvl9pPr marL="3655463" algn="l" defTabSz="45693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4" descr="ppt_bkg1.png"/>
          <p:cNvPicPr>
            <a:picLocks noChangeAspect="1"/>
          </p:cNvPicPr>
          <p:nvPr userDrawn="1"/>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13060" y="6588453"/>
            <a:ext cx="999277" cy="218152"/>
          </a:xfrm>
          <a:prstGeom prst="rect">
            <a:avLst/>
          </a:prstGeom>
          <a:noFill/>
          <a:ln w="9525">
            <a:noFill/>
            <a:miter lim="800000"/>
            <a:headEnd/>
            <a:tailEnd/>
          </a:ln>
        </p:spPr>
      </p:pic>
      <p:sp>
        <p:nvSpPr>
          <p:cNvPr id="5" name="Rectangle 9"/>
          <p:cNvSpPr>
            <a:spLocks noChangeArrowheads="1"/>
          </p:cNvSpPr>
          <p:nvPr userDrawn="1"/>
        </p:nvSpPr>
        <p:spPr bwMode="auto">
          <a:xfrm>
            <a:off x="0" y="6489700"/>
            <a:ext cx="9144000" cy="63500"/>
          </a:xfrm>
          <a:prstGeom prst="rect">
            <a:avLst/>
          </a:prstGeom>
          <a:solidFill>
            <a:srgbClr val="006633"/>
          </a:solidFill>
          <a:ln w="9525">
            <a:noFill/>
            <a:miter lim="800000"/>
            <a:headEnd/>
            <a:tailEnd/>
          </a:ln>
          <a:effectLst/>
        </p:spPr>
        <p:txBody>
          <a:bodyPr wrap="none" lIns="90172" tIns="45088" rIns="90172" bIns="45088" anchor="ctr"/>
          <a:lstStyle/>
          <a:p>
            <a:pPr defTabSz="450802"/>
            <a:endParaRPr lang="en-US" dirty="0">
              <a:solidFill>
                <a:prstClr val="black"/>
              </a:solidFill>
              <a:ea typeface="ヒラギノ角ゴ Pro W3" pitchFamily="-111" charset="-128"/>
            </a:endParaRPr>
          </a:p>
        </p:txBody>
      </p:sp>
      <p:sp>
        <p:nvSpPr>
          <p:cNvPr id="8" name="Footer Placeholder 6"/>
          <p:cNvSpPr>
            <a:spLocks noGrp="1"/>
          </p:cNvSpPr>
          <p:nvPr>
            <p:ph type="ftr" sz="quarter" idx="3"/>
          </p:nvPr>
        </p:nvSpPr>
        <p:spPr>
          <a:xfrm>
            <a:off x="4140683" y="6475084"/>
            <a:ext cx="4152926" cy="364628"/>
          </a:xfrm>
          <a:prstGeom prst="rect">
            <a:avLst/>
          </a:prstGeom>
          <a:ln>
            <a:noFill/>
          </a:ln>
        </p:spPr>
        <p:txBody>
          <a:bodyPr lIns="0" tIns="48077" rIns="0" bIns="48077" anchor="b"/>
          <a:lstStyle>
            <a:lvl1pPr algn="r" eaLnBrk="0" hangingPunct="0">
              <a:lnSpc>
                <a:spcPct val="90000"/>
              </a:lnSpc>
              <a:defRPr sz="1200" smtClean="0">
                <a:solidFill>
                  <a:srgbClr val="064308"/>
                </a:solidFill>
                <a:latin typeface="Arial"/>
                <a:ea typeface="+mn-ea"/>
                <a:cs typeface="Arial"/>
              </a:defRPr>
            </a:lvl1pPr>
          </a:lstStyle>
          <a:p>
            <a:r>
              <a:rPr lang="en-US"/>
              <a:t>W. Nazarewicz, Tongji University Nov. 2025</a:t>
            </a:r>
            <a:endParaRPr lang="en-US" dirty="0"/>
          </a:p>
        </p:txBody>
      </p:sp>
      <p:pic>
        <p:nvPicPr>
          <p:cNvPr id="2" name="Picture 1" descr="FRIB_logo_NEW-web.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20801" y="6561207"/>
            <a:ext cx="222250" cy="284093"/>
          </a:xfrm>
          <a:prstGeom prst="rect">
            <a:avLst/>
          </a:prstGeom>
        </p:spPr>
      </p:pic>
      <p:sp>
        <p:nvSpPr>
          <p:cNvPr id="3" name="Slide Number Placeholder 2"/>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6955"/>
            <a:fld id="{987C7CF1-4D7D-C941-87F6-6592CA3F7595}" type="slidenum">
              <a:rPr lang="en-US" smtClean="0">
                <a:solidFill>
                  <a:prstClr val="black">
                    <a:tint val="75000"/>
                  </a:prstClr>
                </a:solidFill>
              </a:rPr>
              <a:pPr defTabSz="456955"/>
              <a:t>‹#›</a:t>
            </a:fld>
            <a:endParaRPr lang="en-US" dirty="0">
              <a:solidFill>
                <a:prstClr val="black">
                  <a:tint val="75000"/>
                </a:prstClr>
              </a:solidFill>
            </a:endParaRPr>
          </a:p>
        </p:txBody>
      </p:sp>
    </p:spTree>
    <p:extLst>
      <p:ext uri="{BB962C8B-B14F-4D97-AF65-F5344CB8AC3E}">
        <p14:creationId xmlns:p14="http://schemas.microsoft.com/office/powerpoint/2010/main" val="250497856"/>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dt="0"/>
  <p:txStyles>
    <p:titleStyle>
      <a:lvl1pPr algn="ctr" defTabSz="456955"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6955"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6955"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6955"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6955"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6955" algn="ctr" defTabSz="456955"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3912" algn="ctr" defTabSz="456955"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0864" algn="ctr" defTabSz="456955"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7822" algn="ctr" defTabSz="456955"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718" indent="-342718" algn="l" defTabSz="456955"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553" indent="-285597" algn="l" defTabSz="456955"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2388" indent="-228478" algn="l" defTabSz="456955"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599345" indent="-228478" algn="l" defTabSz="456955"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6301" indent="-228478" algn="l" defTabSz="456955"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3256" indent="-228478" algn="l" defTabSz="456955" rtl="0" eaLnBrk="1" latinLnBrk="0" hangingPunct="1">
        <a:spcBef>
          <a:spcPct val="20000"/>
        </a:spcBef>
        <a:buFont typeface="Arial"/>
        <a:buChar char="•"/>
        <a:defRPr sz="2000" kern="1200">
          <a:solidFill>
            <a:schemeClr val="tx1"/>
          </a:solidFill>
          <a:latin typeface="+mn-lt"/>
          <a:ea typeface="+mn-ea"/>
          <a:cs typeface="+mn-cs"/>
        </a:defRPr>
      </a:lvl6pPr>
      <a:lvl7pPr marL="2970212" indent="-228478" algn="l" defTabSz="456955" rtl="0" eaLnBrk="1" latinLnBrk="0" hangingPunct="1">
        <a:spcBef>
          <a:spcPct val="20000"/>
        </a:spcBef>
        <a:buFont typeface="Arial"/>
        <a:buChar char="•"/>
        <a:defRPr sz="2000" kern="1200">
          <a:solidFill>
            <a:schemeClr val="tx1"/>
          </a:solidFill>
          <a:latin typeface="+mn-lt"/>
          <a:ea typeface="+mn-ea"/>
          <a:cs typeface="+mn-cs"/>
        </a:defRPr>
      </a:lvl7pPr>
      <a:lvl8pPr marL="3427167" indent="-228478" algn="l" defTabSz="456955" rtl="0" eaLnBrk="1" latinLnBrk="0" hangingPunct="1">
        <a:spcBef>
          <a:spcPct val="20000"/>
        </a:spcBef>
        <a:buFont typeface="Arial"/>
        <a:buChar char="•"/>
        <a:defRPr sz="2000" kern="1200">
          <a:solidFill>
            <a:schemeClr val="tx1"/>
          </a:solidFill>
          <a:latin typeface="+mn-lt"/>
          <a:ea typeface="+mn-ea"/>
          <a:cs typeface="+mn-cs"/>
        </a:defRPr>
      </a:lvl8pPr>
      <a:lvl9pPr marL="3884122" indent="-228478" algn="l" defTabSz="45695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55" rtl="0" eaLnBrk="1" latinLnBrk="0" hangingPunct="1">
        <a:defRPr sz="1800" kern="1200">
          <a:solidFill>
            <a:schemeClr val="tx1"/>
          </a:solidFill>
          <a:latin typeface="+mn-lt"/>
          <a:ea typeface="+mn-ea"/>
          <a:cs typeface="+mn-cs"/>
        </a:defRPr>
      </a:lvl1pPr>
      <a:lvl2pPr marL="456955" algn="l" defTabSz="456955" rtl="0" eaLnBrk="1" latinLnBrk="0" hangingPunct="1">
        <a:defRPr sz="1800" kern="1200">
          <a:solidFill>
            <a:schemeClr val="tx1"/>
          </a:solidFill>
          <a:latin typeface="+mn-lt"/>
          <a:ea typeface="+mn-ea"/>
          <a:cs typeface="+mn-cs"/>
        </a:defRPr>
      </a:lvl2pPr>
      <a:lvl3pPr marL="913912" algn="l" defTabSz="456955" rtl="0" eaLnBrk="1" latinLnBrk="0" hangingPunct="1">
        <a:defRPr sz="1800" kern="1200">
          <a:solidFill>
            <a:schemeClr val="tx1"/>
          </a:solidFill>
          <a:latin typeface="+mn-lt"/>
          <a:ea typeface="+mn-ea"/>
          <a:cs typeface="+mn-cs"/>
        </a:defRPr>
      </a:lvl3pPr>
      <a:lvl4pPr marL="1370864" algn="l" defTabSz="456955" rtl="0" eaLnBrk="1" latinLnBrk="0" hangingPunct="1">
        <a:defRPr sz="1800" kern="1200">
          <a:solidFill>
            <a:schemeClr val="tx1"/>
          </a:solidFill>
          <a:latin typeface="+mn-lt"/>
          <a:ea typeface="+mn-ea"/>
          <a:cs typeface="+mn-cs"/>
        </a:defRPr>
      </a:lvl4pPr>
      <a:lvl5pPr marL="1827822" algn="l" defTabSz="456955" rtl="0" eaLnBrk="1" latinLnBrk="0" hangingPunct="1">
        <a:defRPr sz="1800" kern="1200">
          <a:solidFill>
            <a:schemeClr val="tx1"/>
          </a:solidFill>
          <a:latin typeface="+mn-lt"/>
          <a:ea typeface="+mn-ea"/>
          <a:cs typeface="+mn-cs"/>
        </a:defRPr>
      </a:lvl5pPr>
      <a:lvl6pPr marL="2284778" algn="l" defTabSz="456955" rtl="0" eaLnBrk="1" latinLnBrk="0" hangingPunct="1">
        <a:defRPr sz="1800" kern="1200">
          <a:solidFill>
            <a:schemeClr val="tx1"/>
          </a:solidFill>
          <a:latin typeface="+mn-lt"/>
          <a:ea typeface="+mn-ea"/>
          <a:cs typeface="+mn-cs"/>
        </a:defRPr>
      </a:lvl6pPr>
      <a:lvl7pPr marL="2741736" algn="l" defTabSz="456955" rtl="0" eaLnBrk="1" latinLnBrk="0" hangingPunct="1">
        <a:defRPr sz="1800" kern="1200">
          <a:solidFill>
            <a:schemeClr val="tx1"/>
          </a:solidFill>
          <a:latin typeface="+mn-lt"/>
          <a:ea typeface="+mn-ea"/>
          <a:cs typeface="+mn-cs"/>
        </a:defRPr>
      </a:lvl7pPr>
      <a:lvl8pPr marL="3198689" algn="l" defTabSz="456955" rtl="0" eaLnBrk="1" latinLnBrk="0" hangingPunct="1">
        <a:defRPr sz="1800" kern="1200">
          <a:solidFill>
            <a:schemeClr val="tx1"/>
          </a:solidFill>
          <a:latin typeface="+mn-lt"/>
          <a:ea typeface="+mn-ea"/>
          <a:cs typeface="+mn-cs"/>
        </a:defRPr>
      </a:lvl8pPr>
      <a:lvl9pPr marL="3655645" algn="l" defTabSz="4569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lements.wlonk.com/ElementsTable.htm" TargetMode="External"/><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17.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nul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a:extLst>
              <a:ext uri="{FF2B5EF4-FFF2-40B4-BE49-F238E27FC236}">
                <a16:creationId xmlns:a16="http://schemas.microsoft.com/office/drawing/2014/main" id="{978C3ADC-94E2-576E-1F4C-792037AD7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5248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pic>
        <p:nvPicPr>
          <p:cNvPr id="7" name="Picture 6">
            <a:extLst>
              <a:ext uri="{FF2B5EF4-FFF2-40B4-BE49-F238E27FC236}">
                <a16:creationId xmlns:a16="http://schemas.microsoft.com/office/drawing/2014/main" id="{EA723A3B-7ADF-C73B-310A-EE7C5A8F7034}"/>
              </a:ext>
            </a:extLst>
          </p:cNvPr>
          <p:cNvPicPr>
            <a:picLocks noChangeAspect="1"/>
          </p:cNvPicPr>
          <p:nvPr/>
        </p:nvPicPr>
        <p:blipFill>
          <a:blip r:embed="rId4"/>
          <a:stretch>
            <a:fillRect/>
          </a:stretch>
        </p:blipFill>
        <p:spPr>
          <a:xfrm>
            <a:off x="903176" y="2744905"/>
            <a:ext cx="1839319" cy="2002660"/>
          </a:xfrm>
          <a:prstGeom prst="rect">
            <a:avLst/>
          </a:prstGeom>
          <a:ln>
            <a:solidFill>
              <a:schemeClr val="accent3">
                <a:lumMod val="75000"/>
              </a:schemeClr>
            </a:solidFill>
          </a:ln>
        </p:spPr>
      </p:pic>
      <p:sp>
        <p:nvSpPr>
          <p:cNvPr id="2" name="Slide Number Placeholder 1"/>
          <p:cNvSpPr>
            <a:spLocks noGrp="1"/>
          </p:cNvSpPr>
          <p:nvPr>
            <p:ph type="sldNum" sz="quarter" idx="4"/>
          </p:nvPr>
        </p:nvSpPr>
        <p:spPr/>
        <p:txBody>
          <a:bodyPr/>
          <a:lstStyle/>
          <a:p>
            <a:fld id="{987C7CF1-4D7D-C941-87F6-6592CA3F7595}" type="slidenum">
              <a:rPr lang="en-US" smtClean="0"/>
              <a:t>1</a:t>
            </a:fld>
            <a:endParaRPr lang="en-US"/>
          </a:p>
        </p:txBody>
      </p:sp>
      <p:sp>
        <p:nvSpPr>
          <p:cNvPr id="4" name="Footer Placeholder 3">
            <a:extLst>
              <a:ext uri="{FF2B5EF4-FFF2-40B4-BE49-F238E27FC236}">
                <a16:creationId xmlns:a16="http://schemas.microsoft.com/office/drawing/2014/main" id="{78461736-11BC-B144-A65A-5C3BCA859D30}"/>
              </a:ext>
            </a:extLst>
          </p:cNvPr>
          <p:cNvSpPr>
            <a:spLocks noGrp="1"/>
          </p:cNvSpPr>
          <p:nvPr>
            <p:ph type="ftr" sz="quarter" idx="3"/>
          </p:nvPr>
        </p:nvSpPr>
        <p:spPr/>
        <p:txBody>
          <a:bodyPr/>
          <a:lstStyle/>
          <a:p>
            <a:r>
              <a:rPr lang="en-US"/>
              <a:t>W. Nazarewicz, Tongji University Nov. 2025</a:t>
            </a:r>
          </a:p>
        </p:txBody>
      </p:sp>
      <p:sp>
        <p:nvSpPr>
          <p:cNvPr id="3" name="Rectangle 2">
            <a:extLst>
              <a:ext uri="{FF2B5EF4-FFF2-40B4-BE49-F238E27FC236}">
                <a16:creationId xmlns:a16="http://schemas.microsoft.com/office/drawing/2014/main" id="{BB92C45B-6B73-556A-5121-BE43C5DB19B5}"/>
              </a:ext>
            </a:extLst>
          </p:cNvPr>
          <p:cNvSpPr>
            <a:spLocks noChangeArrowheads="1"/>
          </p:cNvSpPr>
          <p:nvPr/>
        </p:nvSpPr>
        <p:spPr bwMode="auto">
          <a:xfrm>
            <a:off x="-853440" y="1"/>
            <a:ext cx="10863072" cy="1200278"/>
          </a:xfrm>
          <a:prstGeom prst="rect">
            <a:avLst/>
          </a:prstGeom>
          <a:noFill/>
          <a:ln w="9525">
            <a:noFill/>
            <a:miter lim="800000"/>
            <a:headEnd/>
            <a:tailEnd/>
          </a:ln>
        </p:spPr>
        <p:txBody>
          <a:bodyPr wrap="square" lIns="91391" tIns="45695" rIns="91391" bIns="45695">
            <a:prstTxWarp prst="textNoShape">
              <a:avLst/>
            </a:prstTxWarp>
            <a:spAutoFit/>
          </a:bodyPr>
          <a:lstStyle/>
          <a:p>
            <a:pPr algn="ctr"/>
            <a:r>
              <a:rPr lang="en-US" sz="2800" dirty="0">
                <a:solidFill>
                  <a:srgbClr val="FFFF00"/>
                </a:solidFill>
              </a:rPr>
              <a:t>  Introduction to the Science of Superheavy Nuclei</a:t>
            </a:r>
          </a:p>
          <a:p>
            <a:pPr algn="ctr"/>
            <a:r>
              <a:rPr lang="en-US" sz="2400" dirty="0">
                <a:solidFill>
                  <a:srgbClr val="FFFF00"/>
                </a:solidFill>
              </a:rPr>
              <a:t>Tongji University, Nov. 15, 2024</a:t>
            </a:r>
          </a:p>
          <a:p>
            <a:pPr algn="ctr"/>
            <a:r>
              <a:rPr lang="en-US" sz="2000" dirty="0">
                <a:solidFill>
                  <a:schemeClr val="bg1">
                    <a:lumMod val="85000"/>
                  </a:schemeClr>
                </a:solidFill>
              </a:rPr>
              <a:t>Witold </a:t>
            </a:r>
            <a:r>
              <a:rPr lang="en-US" sz="2000" dirty="0" err="1">
                <a:solidFill>
                  <a:schemeClr val="bg1">
                    <a:lumMod val="85000"/>
                  </a:schemeClr>
                </a:solidFill>
              </a:rPr>
              <a:t>Nazarewicz</a:t>
            </a:r>
            <a:r>
              <a:rPr lang="en-US" sz="2000" dirty="0">
                <a:solidFill>
                  <a:schemeClr val="bg1">
                    <a:lumMod val="85000"/>
                  </a:schemeClr>
                </a:solidFill>
              </a:rPr>
              <a:t> (FRIB/MSU)</a:t>
            </a:r>
          </a:p>
        </p:txBody>
      </p:sp>
      <p:sp>
        <p:nvSpPr>
          <p:cNvPr id="5" name="Rectangle 4">
            <a:extLst>
              <a:ext uri="{FF2B5EF4-FFF2-40B4-BE49-F238E27FC236}">
                <a16:creationId xmlns:a16="http://schemas.microsoft.com/office/drawing/2014/main" id="{B719797F-4DDD-5B61-11D4-B6DDB9916018}"/>
              </a:ext>
            </a:extLst>
          </p:cNvPr>
          <p:cNvSpPr/>
          <p:nvPr/>
        </p:nvSpPr>
        <p:spPr>
          <a:xfrm>
            <a:off x="4963266" y="4138639"/>
            <a:ext cx="3759200" cy="2105654"/>
          </a:xfrm>
          <a:prstGeom prst="rect">
            <a:avLst/>
          </a:prstGeom>
        </p:spPr>
        <p:txBody>
          <a:bodyPr wrap="square" lIns="91391" tIns="45695" rIns="91391" bIns="45695">
            <a:spAutoFit/>
          </a:bodyPr>
          <a:lstStyle/>
          <a:p>
            <a:pPr algn="ctr">
              <a:lnSpc>
                <a:spcPts val="1800"/>
              </a:lnSpc>
              <a:spcBef>
                <a:spcPts val="1200"/>
              </a:spcBef>
              <a:spcAft>
                <a:spcPts val="0"/>
              </a:spcAft>
            </a:pPr>
            <a:r>
              <a:rPr lang="en-US" sz="3200" dirty="0">
                <a:solidFill>
                  <a:srgbClr val="FFFF00"/>
                </a:solidFill>
              </a:rPr>
              <a:t>Menu</a:t>
            </a:r>
          </a:p>
          <a:p>
            <a:pPr marL="342900" indent="-342900">
              <a:lnSpc>
                <a:spcPts val="1800"/>
              </a:lnSpc>
              <a:spcBef>
                <a:spcPts val="1200"/>
              </a:spcBef>
              <a:spcAft>
                <a:spcPts val="0"/>
              </a:spcAft>
              <a:buFont typeface="Arial"/>
              <a:buChar char="•"/>
            </a:pPr>
            <a:r>
              <a:rPr lang="en-US" sz="2000" dirty="0">
                <a:solidFill>
                  <a:schemeClr val="bg1"/>
                </a:solidFill>
              </a:rPr>
              <a:t>Introduction</a:t>
            </a:r>
          </a:p>
          <a:p>
            <a:pPr marL="342900" indent="-342900">
              <a:lnSpc>
                <a:spcPts val="1800"/>
              </a:lnSpc>
              <a:spcBef>
                <a:spcPts val="1200"/>
              </a:spcBef>
              <a:spcAft>
                <a:spcPts val="0"/>
              </a:spcAft>
              <a:buFont typeface="Arial"/>
              <a:buChar char="•"/>
            </a:pPr>
            <a:r>
              <a:rPr lang="en-US" sz="2000" dirty="0">
                <a:solidFill>
                  <a:schemeClr val="bg1"/>
                </a:solidFill>
              </a:rPr>
              <a:t>Superheavy nuclei/atoms</a:t>
            </a:r>
          </a:p>
          <a:p>
            <a:pPr marL="342900" indent="-342900">
              <a:lnSpc>
                <a:spcPts val="1800"/>
              </a:lnSpc>
              <a:spcBef>
                <a:spcPts val="1200"/>
              </a:spcBef>
              <a:spcAft>
                <a:spcPts val="0"/>
              </a:spcAft>
              <a:buFont typeface="Arial"/>
              <a:buChar char="•"/>
            </a:pPr>
            <a:r>
              <a:rPr lang="en-US" sz="2000" dirty="0">
                <a:solidFill>
                  <a:schemeClr val="bg1"/>
                </a:solidFill>
              </a:rPr>
              <a:t>Where is the end of the nuclear chart/periodic table?</a:t>
            </a:r>
          </a:p>
          <a:p>
            <a:pPr marL="342900" indent="-342900">
              <a:lnSpc>
                <a:spcPts val="1800"/>
              </a:lnSpc>
              <a:spcBef>
                <a:spcPts val="1200"/>
              </a:spcBef>
              <a:spcAft>
                <a:spcPts val="0"/>
              </a:spcAft>
              <a:buFont typeface="Arial"/>
              <a:buChar char="•"/>
            </a:pPr>
            <a:r>
              <a:rPr lang="en-US" sz="2000" dirty="0">
                <a:solidFill>
                  <a:schemeClr val="bg1"/>
                </a:solidFill>
              </a:rPr>
              <a:t>Prospects</a:t>
            </a:r>
          </a:p>
        </p:txBody>
      </p:sp>
    </p:spTree>
    <p:extLst>
      <p:ext uri="{BB962C8B-B14F-4D97-AF65-F5344CB8AC3E}">
        <p14:creationId xmlns:p14="http://schemas.microsoft.com/office/powerpoint/2010/main" val="52357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Og-bubbl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351841"/>
            <a:ext cx="4334933" cy="3973689"/>
          </a:xfrm>
          <a:prstGeom prst="rect">
            <a:avLst/>
          </a:prstGeom>
        </p:spPr>
      </p:pic>
      <p:sp>
        <p:nvSpPr>
          <p:cNvPr id="3" name="Slide Number Placeholder 2"/>
          <p:cNvSpPr>
            <a:spLocks noGrp="1"/>
          </p:cNvSpPr>
          <p:nvPr>
            <p:ph type="sldNum" sz="quarter" idx="4"/>
          </p:nvPr>
        </p:nvSpPr>
        <p:spPr/>
        <p:txBody>
          <a:bodyPr/>
          <a:lstStyle/>
          <a:p>
            <a:fld id="{987C7CF1-4D7D-C941-87F6-6592CA3F7595}" type="slidenum">
              <a:rPr lang="en-US" smtClean="0"/>
              <a:t>10</a:t>
            </a:fld>
            <a:endParaRPr lang="en-US"/>
          </a:p>
        </p:txBody>
      </p:sp>
      <p:sp>
        <p:nvSpPr>
          <p:cNvPr id="10" name="TextBox 9"/>
          <p:cNvSpPr txBox="1"/>
          <p:nvPr/>
        </p:nvSpPr>
        <p:spPr>
          <a:xfrm>
            <a:off x="1187642" y="0"/>
            <a:ext cx="7212780" cy="461665"/>
          </a:xfrm>
          <a:prstGeom prst="rect">
            <a:avLst/>
          </a:prstGeom>
          <a:noFill/>
        </p:spPr>
        <p:txBody>
          <a:bodyPr wrap="square" rtlCol="0">
            <a:spAutoFit/>
          </a:bodyPr>
          <a:lstStyle/>
          <a:p>
            <a:r>
              <a:rPr lang="en-US" sz="2400" baseline="30000" dirty="0">
                <a:solidFill>
                  <a:srgbClr val="000090"/>
                </a:solidFill>
              </a:rPr>
              <a:t>294</a:t>
            </a:r>
            <a:r>
              <a:rPr lang="en-US" sz="2400" dirty="0">
                <a:solidFill>
                  <a:srgbClr val="000090"/>
                </a:solidFill>
              </a:rPr>
              <a:t>Og  is expected to be a deformed semi</a:t>
            </a:r>
            <a:r>
              <a:rPr lang="pl-PL" sz="2400" dirty="0">
                <a:solidFill>
                  <a:srgbClr val="000090"/>
                </a:solidFill>
              </a:rPr>
              <a:t>-</a:t>
            </a:r>
            <a:r>
              <a:rPr lang="en-US" sz="2400" dirty="0">
                <a:solidFill>
                  <a:srgbClr val="000090"/>
                </a:solidFill>
              </a:rPr>
              <a:t>bubble!</a:t>
            </a:r>
          </a:p>
        </p:txBody>
      </p:sp>
      <p:pic>
        <p:nvPicPr>
          <p:cNvPr id="11" name="Picture 10" descr="Og-rho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7782" y="863600"/>
            <a:ext cx="2128945" cy="5181510"/>
          </a:xfrm>
          <a:prstGeom prst="rect">
            <a:avLst/>
          </a:prstGeom>
        </p:spPr>
      </p:pic>
      <p:grpSp>
        <p:nvGrpSpPr>
          <p:cNvPr id="4" name="Group 3"/>
          <p:cNvGrpSpPr/>
          <p:nvPr/>
        </p:nvGrpSpPr>
        <p:grpSpPr>
          <a:xfrm>
            <a:off x="59267" y="1354667"/>
            <a:ext cx="2604549" cy="4191995"/>
            <a:chOff x="448734" y="889000"/>
            <a:chExt cx="2604549" cy="4191995"/>
          </a:xfrm>
        </p:grpSpPr>
        <p:pic>
          <p:nvPicPr>
            <p:cNvPr id="5" name="Picture 4" descr="a63396a2cea7b5d87ff7c8ae8712928ca602c3a0.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66" y="931337"/>
              <a:ext cx="2574917" cy="1447801"/>
            </a:xfrm>
            <a:prstGeom prst="rect">
              <a:avLst/>
            </a:prstGeom>
          </p:spPr>
        </p:pic>
        <p:sp>
          <p:nvSpPr>
            <p:cNvPr id="21" name="TextBox 20"/>
            <p:cNvSpPr txBox="1"/>
            <p:nvPr/>
          </p:nvSpPr>
          <p:spPr>
            <a:xfrm>
              <a:off x="634997" y="889000"/>
              <a:ext cx="941747" cy="369332"/>
            </a:xfrm>
            <a:prstGeom prst="rect">
              <a:avLst/>
            </a:prstGeom>
            <a:noFill/>
          </p:spPr>
          <p:txBody>
            <a:bodyPr wrap="none" rtlCol="0">
              <a:spAutoFit/>
            </a:bodyPr>
            <a:lstStyle/>
            <a:p>
              <a:r>
                <a:rPr lang="en-US">
                  <a:solidFill>
                    <a:schemeClr val="accent6">
                      <a:lumMod val="50000"/>
                    </a:schemeClr>
                  </a:solidFill>
                </a:rPr>
                <a:t>nuclear</a:t>
              </a:r>
            </a:p>
          </p:txBody>
        </p:sp>
        <p:sp>
          <p:nvSpPr>
            <p:cNvPr id="22" name="TextBox 21"/>
            <p:cNvSpPr txBox="1"/>
            <p:nvPr/>
          </p:nvSpPr>
          <p:spPr>
            <a:xfrm>
              <a:off x="1608664" y="889000"/>
              <a:ext cx="1416261" cy="369332"/>
            </a:xfrm>
            <a:prstGeom prst="rect">
              <a:avLst/>
            </a:prstGeom>
            <a:noFill/>
          </p:spPr>
          <p:txBody>
            <a:bodyPr wrap="none" rtlCol="0">
              <a:spAutoFit/>
            </a:bodyPr>
            <a:lstStyle/>
            <a:p>
              <a:r>
                <a:rPr lang="en-US">
                  <a:solidFill>
                    <a:srgbClr val="1FAFFF"/>
                  </a:solidFill>
                </a:rPr>
                <a:t>electrostatic</a:t>
              </a:r>
            </a:p>
          </p:txBody>
        </p:sp>
        <p:sp>
          <p:nvSpPr>
            <p:cNvPr id="24" name="Rectangle 6"/>
            <p:cNvSpPr>
              <a:spLocks noChangeArrowheads="1"/>
            </p:cNvSpPr>
            <p:nvPr/>
          </p:nvSpPr>
          <p:spPr bwMode="auto">
            <a:xfrm>
              <a:off x="448734" y="2218723"/>
              <a:ext cx="2599267" cy="2862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91" tIns="45695" rIns="91391" bIns="45695">
              <a:spAutoFit/>
            </a:bodyPr>
            <a:lstStyle/>
            <a:p>
              <a:pPr defTabSz="913912" eaLnBrk="0" hangingPunct="0"/>
              <a:r>
                <a:rPr lang="en-US" sz="2000" dirty="0" err="1">
                  <a:solidFill>
                    <a:srgbClr val="000090"/>
                  </a:solidFill>
                  <a:ea typeface="ＭＳ Ｐゴシック" charset="0"/>
                  <a:cs typeface="Arial" charset="0"/>
                </a:rPr>
                <a:t>Og</a:t>
              </a:r>
              <a:r>
                <a:rPr lang="en-US" sz="2000" dirty="0">
                  <a:solidFill>
                    <a:srgbClr val="000090"/>
                  </a:solidFill>
                  <a:ea typeface="ＭＳ Ｐゴシック" charset="0"/>
                  <a:cs typeface="Arial" charset="0"/>
                </a:rPr>
                <a:t> is a strongly frustrated system: a competition between long-range Coulomb and short-range nuclear interactions gives rise to exotic distributions of protons</a:t>
              </a:r>
            </a:p>
          </p:txBody>
        </p:sp>
      </p:grpSp>
      <p:sp>
        <p:nvSpPr>
          <p:cNvPr id="13" name="Rectangle 12">
            <a:extLst>
              <a:ext uri="{FF2B5EF4-FFF2-40B4-BE49-F238E27FC236}">
                <a16:creationId xmlns:a16="http://schemas.microsoft.com/office/drawing/2014/main" id="{220D7C0C-6B8F-3341-8801-99A20ED8B8F0}"/>
              </a:ext>
            </a:extLst>
          </p:cNvPr>
          <p:cNvSpPr/>
          <p:nvPr/>
        </p:nvSpPr>
        <p:spPr>
          <a:xfrm>
            <a:off x="2933274" y="462574"/>
            <a:ext cx="3101298" cy="338554"/>
          </a:xfrm>
          <a:prstGeom prst="rect">
            <a:avLst/>
          </a:prstGeom>
        </p:spPr>
        <p:txBody>
          <a:bodyPr wrap="none">
            <a:spAutoFit/>
          </a:bodyPr>
          <a:lstStyle/>
          <a:p>
            <a:r>
              <a:rPr lang="en-US" sz="1600" dirty="0">
                <a:solidFill>
                  <a:srgbClr val="FF0000"/>
                </a:solidFill>
              </a:rPr>
              <a:t>Phys. Rev. C 96, 024306 (2017)</a:t>
            </a:r>
          </a:p>
        </p:txBody>
      </p:sp>
      <p:sp>
        <p:nvSpPr>
          <p:cNvPr id="6" name="TextBox 5">
            <a:extLst>
              <a:ext uri="{FF2B5EF4-FFF2-40B4-BE49-F238E27FC236}">
                <a16:creationId xmlns:a16="http://schemas.microsoft.com/office/drawing/2014/main" id="{59CE2552-3C81-3142-8FAF-81A38F4D403D}"/>
              </a:ext>
            </a:extLst>
          </p:cNvPr>
          <p:cNvSpPr txBox="1"/>
          <p:nvPr/>
        </p:nvSpPr>
        <p:spPr>
          <a:xfrm>
            <a:off x="5651291" y="1140592"/>
            <a:ext cx="954107" cy="369332"/>
          </a:xfrm>
          <a:prstGeom prst="rect">
            <a:avLst/>
          </a:prstGeom>
          <a:noFill/>
        </p:spPr>
        <p:txBody>
          <a:bodyPr wrap="none" rtlCol="0">
            <a:spAutoFit/>
          </a:bodyPr>
          <a:lstStyle/>
          <a:p>
            <a:r>
              <a:rPr lang="en-US" dirty="0"/>
              <a:t>protons</a:t>
            </a:r>
          </a:p>
        </p:txBody>
      </p:sp>
      <p:sp>
        <p:nvSpPr>
          <p:cNvPr id="14" name="TextBox 13">
            <a:extLst>
              <a:ext uri="{FF2B5EF4-FFF2-40B4-BE49-F238E27FC236}">
                <a16:creationId xmlns:a16="http://schemas.microsoft.com/office/drawing/2014/main" id="{0A93EE9B-8F4A-3A4E-A73D-E9BB308BEF1C}"/>
              </a:ext>
            </a:extLst>
          </p:cNvPr>
          <p:cNvSpPr txBox="1"/>
          <p:nvPr/>
        </p:nvSpPr>
        <p:spPr>
          <a:xfrm>
            <a:off x="7234572" y="1163571"/>
            <a:ext cx="1082348" cy="369332"/>
          </a:xfrm>
          <a:prstGeom prst="rect">
            <a:avLst/>
          </a:prstGeom>
          <a:noFill/>
        </p:spPr>
        <p:txBody>
          <a:bodyPr wrap="none" rtlCol="0">
            <a:spAutoFit/>
          </a:bodyPr>
          <a:lstStyle/>
          <a:p>
            <a:r>
              <a:rPr lang="en-US" dirty="0"/>
              <a:t>neutrons</a:t>
            </a:r>
          </a:p>
        </p:txBody>
      </p:sp>
      <p:sp>
        <p:nvSpPr>
          <p:cNvPr id="7" name="TextBox 6">
            <a:extLst>
              <a:ext uri="{FF2B5EF4-FFF2-40B4-BE49-F238E27FC236}">
                <a16:creationId xmlns:a16="http://schemas.microsoft.com/office/drawing/2014/main" id="{2AC95535-D3C2-E744-B3A2-D1DF4DC5D7E1}"/>
              </a:ext>
            </a:extLst>
          </p:cNvPr>
          <p:cNvSpPr txBox="1"/>
          <p:nvPr/>
        </p:nvSpPr>
        <p:spPr>
          <a:xfrm>
            <a:off x="6546325" y="1471523"/>
            <a:ext cx="747320" cy="369332"/>
          </a:xfrm>
          <a:prstGeom prst="rect">
            <a:avLst/>
          </a:prstGeom>
          <a:solidFill>
            <a:schemeClr val="bg1"/>
          </a:solidFill>
          <a:ln>
            <a:solidFill>
              <a:schemeClr val="accent1"/>
            </a:solidFill>
          </a:ln>
        </p:spPr>
        <p:txBody>
          <a:bodyPr wrap="none" rtlCol="0">
            <a:spAutoFit/>
          </a:bodyPr>
          <a:lstStyle/>
          <a:p>
            <a:r>
              <a:rPr lang="en-US" baseline="30000" dirty="0"/>
              <a:t>294</a:t>
            </a:r>
            <a:r>
              <a:rPr lang="en-US" dirty="0"/>
              <a:t>Og</a:t>
            </a:r>
          </a:p>
        </p:txBody>
      </p:sp>
      <p:sp>
        <p:nvSpPr>
          <p:cNvPr id="17" name="TextBox 16">
            <a:extLst>
              <a:ext uri="{FF2B5EF4-FFF2-40B4-BE49-F238E27FC236}">
                <a16:creationId xmlns:a16="http://schemas.microsoft.com/office/drawing/2014/main" id="{987933B6-472A-744A-921A-72CC9E61597A}"/>
              </a:ext>
            </a:extLst>
          </p:cNvPr>
          <p:cNvSpPr txBox="1"/>
          <p:nvPr/>
        </p:nvSpPr>
        <p:spPr>
          <a:xfrm>
            <a:off x="6584937" y="3114365"/>
            <a:ext cx="747320" cy="369332"/>
          </a:xfrm>
          <a:prstGeom prst="rect">
            <a:avLst/>
          </a:prstGeom>
          <a:solidFill>
            <a:schemeClr val="bg1"/>
          </a:solidFill>
          <a:ln>
            <a:solidFill>
              <a:schemeClr val="accent1"/>
            </a:solidFill>
          </a:ln>
        </p:spPr>
        <p:txBody>
          <a:bodyPr wrap="none" rtlCol="0">
            <a:spAutoFit/>
          </a:bodyPr>
          <a:lstStyle/>
          <a:p>
            <a:r>
              <a:rPr lang="en-US" baseline="30000" dirty="0"/>
              <a:t>302</a:t>
            </a:r>
            <a:r>
              <a:rPr lang="en-US" dirty="0"/>
              <a:t>Og</a:t>
            </a:r>
          </a:p>
        </p:txBody>
      </p:sp>
      <p:sp>
        <p:nvSpPr>
          <p:cNvPr id="8" name="Footer Placeholder 7">
            <a:extLst>
              <a:ext uri="{FF2B5EF4-FFF2-40B4-BE49-F238E27FC236}">
                <a16:creationId xmlns:a16="http://schemas.microsoft.com/office/drawing/2014/main" id="{80D0227A-7450-9346-A804-826D435912D3}"/>
              </a:ext>
            </a:extLst>
          </p:cNvPr>
          <p:cNvSpPr>
            <a:spLocks noGrp="1"/>
          </p:cNvSpPr>
          <p:nvPr>
            <p:ph type="ftr" sz="quarter" idx="3"/>
          </p:nvPr>
        </p:nvSpPr>
        <p:spPr/>
        <p:txBody>
          <a:bodyPr/>
          <a:lstStyle/>
          <a:p>
            <a:r>
              <a:rPr lang="en-US"/>
              <a:t>W. Nazarewicz, Tongji University Nov. 2025</a:t>
            </a:r>
          </a:p>
        </p:txBody>
      </p:sp>
    </p:spTree>
    <p:extLst>
      <p:ext uri="{BB962C8B-B14F-4D97-AF65-F5344CB8AC3E}">
        <p14:creationId xmlns:p14="http://schemas.microsoft.com/office/powerpoint/2010/main" val="313933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449411a-f1.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0785" y="874434"/>
            <a:ext cx="7508875" cy="42177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Rectangle 2"/>
          <p:cNvSpPr>
            <a:spLocks noChangeArrowheads="1"/>
          </p:cNvSpPr>
          <p:nvPr/>
        </p:nvSpPr>
        <p:spPr bwMode="auto">
          <a:xfrm>
            <a:off x="2232784" y="1005222"/>
            <a:ext cx="201959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dirty="0"/>
              <a:t>Nature 449, 411 (2007)</a:t>
            </a:r>
          </a:p>
        </p:txBody>
      </p:sp>
      <p:sp>
        <p:nvSpPr>
          <p:cNvPr id="4" name="Oval 3"/>
          <p:cNvSpPr>
            <a:spLocks noChangeArrowheads="1"/>
          </p:cNvSpPr>
          <p:nvPr/>
        </p:nvSpPr>
        <p:spPr bwMode="auto">
          <a:xfrm rot="-1051146">
            <a:off x="6481635" y="739103"/>
            <a:ext cx="2098675" cy="1096963"/>
          </a:xfrm>
          <a:prstGeom prst="ellipse">
            <a:avLst/>
          </a:prstGeom>
          <a:noFill/>
          <a:ln w="38100">
            <a:solidFill>
              <a:srgbClr val="FF0000"/>
            </a:solidFill>
            <a:prstDash val="sysDash"/>
            <a:round/>
            <a:headEnd/>
            <a:tailEnd/>
          </a:ln>
          <a:extLst>
            <a:ext uri="{909E8E84-426E-40dd-AFC4-6F175D3DCCD1}">
              <a14:hiddenFill xmlns:a14="http://schemas.microsoft.com/office/drawing/2010/main" xmlns="">
                <a:solidFill>
                  <a:srgbClr val="FFFFFF"/>
                </a:solidFill>
              </a14:hiddenFill>
            </a:ext>
          </a:extLst>
        </p:spPr>
        <p:txBody>
          <a:bodyPr/>
          <a:lstStyle/>
          <a:p>
            <a:pPr algn="ctr" eaLnBrk="1" hangingPunct="1"/>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3" name="Slide Number Placeholder 2">
            <a:extLst>
              <a:ext uri="{FF2B5EF4-FFF2-40B4-BE49-F238E27FC236}">
                <a16:creationId xmlns:a16="http://schemas.microsoft.com/office/drawing/2014/main" id="{F8521528-490A-9A43-A5CB-8DF24C1FB54E}"/>
              </a:ext>
            </a:extLst>
          </p:cNvPr>
          <p:cNvSpPr>
            <a:spLocks noGrp="1"/>
          </p:cNvSpPr>
          <p:nvPr>
            <p:ph type="sldNum" sz="quarter" idx="12"/>
          </p:nvPr>
        </p:nvSpPr>
        <p:spPr/>
        <p:txBody>
          <a:bodyPr/>
          <a:lstStyle/>
          <a:p>
            <a:pPr>
              <a:defRPr/>
            </a:pPr>
            <a:fld id="{EB8DEB38-11AF-A142-85D9-BB74E9026716}" type="slidenum">
              <a:rPr lang="en-US" smtClean="0"/>
              <a:pPr>
                <a:defRPr/>
              </a:pPr>
              <a:t>11</a:t>
            </a:fld>
            <a:endParaRPr lang="en-US"/>
          </a:p>
        </p:txBody>
      </p:sp>
      <p:sp>
        <p:nvSpPr>
          <p:cNvPr id="5" name="Footer Placeholder 4">
            <a:extLst>
              <a:ext uri="{FF2B5EF4-FFF2-40B4-BE49-F238E27FC236}">
                <a16:creationId xmlns:a16="http://schemas.microsoft.com/office/drawing/2014/main" id="{B5045A9B-0223-354F-A7B1-10F9303C292E}"/>
              </a:ext>
            </a:extLst>
          </p:cNvPr>
          <p:cNvSpPr>
            <a:spLocks noGrp="1"/>
          </p:cNvSpPr>
          <p:nvPr>
            <p:ph type="ftr" sz="quarter" idx="11"/>
          </p:nvPr>
        </p:nvSpPr>
        <p:spPr/>
        <p:txBody>
          <a:bodyPr/>
          <a:lstStyle/>
          <a:p>
            <a:r>
              <a:rPr lang="en-US"/>
              <a:t>W. Nazarewicz, Tongji University Nov. 2025</a:t>
            </a:r>
          </a:p>
        </p:txBody>
      </p:sp>
      <p:sp>
        <p:nvSpPr>
          <p:cNvPr id="15" name="Rectangle 14">
            <a:extLst>
              <a:ext uri="{FF2B5EF4-FFF2-40B4-BE49-F238E27FC236}">
                <a16:creationId xmlns:a16="http://schemas.microsoft.com/office/drawing/2014/main" id="{CFF1426E-A0A9-F544-8680-CD5713CACDF1}"/>
              </a:ext>
            </a:extLst>
          </p:cNvPr>
          <p:cNvSpPr/>
          <p:nvPr/>
        </p:nvSpPr>
        <p:spPr>
          <a:xfrm>
            <a:off x="358259" y="103645"/>
            <a:ext cx="8740966" cy="347146"/>
          </a:xfrm>
          <a:prstGeom prst="rect">
            <a:avLst/>
          </a:prstGeom>
        </p:spPr>
        <p:txBody>
          <a:bodyPr wrap="square">
            <a:spAutoFit/>
          </a:bodyPr>
          <a:lstStyle/>
          <a:p>
            <a:pPr>
              <a:lnSpc>
                <a:spcPts val="1800"/>
              </a:lnSpc>
              <a:spcBef>
                <a:spcPts val="1200"/>
              </a:spcBef>
              <a:spcAft>
                <a:spcPts val="0"/>
              </a:spcAft>
            </a:pPr>
            <a:r>
              <a:rPr lang="en-US" sz="2400" dirty="0">
                <a:solidFill>
                  <a:srgbClr val="000090"/>
                </a:solidFill>
              </a:rPr>
              <a:t>The </a:t>
            </a:r>
            <a:r>
              <a:rPr lang="en-US" sz="2000" dirty="0">
                <a:solidFill>
                  <a:srgbClr val="000090"/>
                </a:solidFill>
              </a:rPr>
              <a:t>existence</a:t>
            </a:r>
            <a:r>
              <a:rPr lang="en-US" sz="2400" dirty="0">
                <a:solidFill>
                  <a:srgbClr val="000090"/>
                </a:solidFill>
              </a:rPr>
              <a:t> of superheavy nuclei hangs on quantum effects!</a:t>
            </a:r>
          </a:p>
        </p:txBody>
      </p:sp>
      <p:sp>
        <p:nvSpPr>
          <p:cNvPr id="2" name="TextBox 1">
            <a:extLst>
              <a:ext uri="{FF2B5EF4-FFF2-40B4-BE49-F238E27FC236}">
                <a16:creationId xmlns:a16="http://schemas.microsoft.com/office/drawing/2014/main" id="{4D9C9823-AB2D-F640-BC6A-971E39C8877B}"/>
              </a:ext>
            </a:extLst>
          </p:cNvPr>
          <p:cNvSpPr txBox="1"/>
          <p:nvPr/>
        </p:nvSpPr>
        <p:spPr>
          <a:xfrm>
            <a:off x="6408624" y="2825421"/>
            <a:ext cx="2462534" cy="584775"/>
          </a:xfrm>
          <a:prstGeom prst="rect">
            <a:avLst/>
          </a:prstGeom>
          <a:noFill/>
        </p:spPr>
        <p:txBody>
          <a:bodyPr wrap="none" rtlCol="0">
            <a:spAutoFit/>
          </a:bodyPr>
          <a:lstStyle/>
          <a:p>
            <a:r>
              <a:rPr lang="en-US" sz="3200" dirty="0"/>
              <a:t>Shell energy</a:t>
            </a:r>
          </a:p>
        </p:txBody>
      </p:sp>
      <p:grpSp>
        <p:nvGrpSpPr>
          <p:cNvPr id="7" name="Group 6">
            <a:extLst>
              <a:ext uri="{FF2B5EF4-FFF2-40B4-BE49-F238E27FC236}">
                <a16:creationId xmlns:a16="http://schemas.microsoft.com/office/drawing/2014/main" id="{253E5AAE-BA35-48A8-13F7-421D446CCC0A}"/>
              </a:ext>
            </a:extLst>
          </p:cNvPr>
          <p:cNvGrpSpPr/>
          <p:nvPr/>
        </p:nvGrpSpPr>
        <p:grpSpPr>
          <a:xfrm>
            <a:off x="73704" y="4090856"/>
            <a:ext cx="8775447" cy="2073882"/>
            <a:chOff x="73704" y="4090856"/>
            <a:chExt cx="8775447" cy="2073882"/>
          </a:xfrm>
        </p:grpSpPr>
        <p:pic>
          <p:nvPicPr>
            <p:cNvPr id="13" name="Picture 12" descr="heavy_el_head.jpg">
              <a:extLst>
                <a:ext uri="{FF2B5EF4-FFF2-40B4-BE49-F238E27FC236}">
                  <a16:creationId xmlns:a16="http://schemas.microsoft.com/office/drawing/2014/main" id="{6107FA74-6064-A047-9021-CD20F70D7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042" y="4161997"/>
              <a:ext cx="2160109" cy="2002741"/>
            </a:xfrm>
            <a:prstGeom prst="rect">
              <a:avLst/>
            </a:prstGeom>
            <a:ln>
              <a:solidFill>
                <a:schemeClr val="accent3">
                  <a:lumMod val="75000"/>
                </a:schemeClr>
              </a:solidFill>
            </a:ln>
          </p:spPr>
        </p:pic>
        <p:sp>
          <p:nvSpPr>
            <p:cNvPr id="12" name="TextBox 11">
              <a:extLst>
                <a:ext uri="{FF2B5EF4-FFF2-40B4-BE49-F238E27FC236}">
                  <a16:creationId xmlns:a16="http://schemas.microsoft.com/office/drawing/2014/main" id="{230FDC95-7FA6-E942-A039-18779ABFF8FF}"/>
                </a:ext>
              </a:extLst>
            </p:cNvPr>
            <p:cNvSpPr txBox="1"/>
            <p:nvPr/>
          </p:nvSpPr>
          <p:spPr>
            <a:xfrm>
              <a:off x="4089476" y="5223015"/>
              <a:ext cx="2509057" cy="923330"/>
            </a:xfrm>
            <a:prstGeom prst="rect">
              <a:avLst/>
            </a:prstGeom>
            <a:noFill/>
          </p:spPr>
          <p:txBody>
            <a:bodyPr wrap="none" rtlCol="0">
              <a:spAutoFit/>
            </a:bodyPr>
            <a:lstStyle/>
            <a:p>
              <a:pPr marL="285737" indent="-285737">
                <a:buFont typeface="Arial"/>
                <a:buChar char="•"/>
              </a:pPr>
              <a:r>
                <a:rPr lang="en-US" dirty="0" err="1"/>
                <a:t>Świątecki</a:t>
              </a:r>
              <a:r>
                <a:rPr lang="en-US" dirty="0"/>
                <a:t> 1955</a:t>
              </a:r>
            </a:p>
            <a:p>
              <a:pPr marL="285737" indent="-285737">
                <a:buFont typeface="Arial"/>
                <a:buChar char="•"/>
              </a:pPr>
              <a:r>
                <a:rPr lang="en-US" dirty="0" err="1"/>
                <a:t>Strutinsky</a:t>
              </a:r>
              <a:r>
                <a:rPr lang="en-US" dirty="0"/>
                <a:t> 1967</a:t>
              </a:r>
            </a:p>
            <a:p>
              <a:pPr marL="285737" indent="-285737">
                <a:buFont typeface="Arial"/>
                <a:buChar char="•"/>
              </a:pPr>
              <a:r>
                <a:rPr lang="pl-PL" dirty="0" err="1"/>
                <a:t>Warsaw</a:t>
              </a:r>
              <a:r>
                <a:rPr lang="pl-PL" dirty="0"/>
                <a:t>/Lund </a:t>
              </a:r>
              <a:r>
                <a:rPr lang="en-US" dirty="0"/>
                <a:t>1969</a:t>
              </a:r>
            </a:p>
          </p:txBody>
        </p:sp>
        <p:pic>
          <p:nvPicPr>
            <p:cNvPr id="16" name="Picture 15" descr="7303_web.jpg">
              <a:extLst>
                <a:ext uri="{FF2B5EF4-FFF2-40B4-BE49-F238E27FC236}">
                  <a16:creationId xmlns:a16="http://schemas.microsoft.com/office/drawing/2014/main" id="{C89CDCA2-49B0-6C4A-95AD-F327C08DF3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04" y="4090856"/>
              <a:ext cx="3855581" cy="2002741"/>
            </a:xfrm>
            <a:prstGeom prst="rect">
              <a:avLst/>
            </a:prstGeom>
            <a:ln>
              <a:solidFill>
                <a:schemeClr val="accent1"/>
              </a:solidFill>
            </a:ln>
          </p:spPr>
        </p:pic>
      </p:grpSp>
    </p:spTree>
    <p:extLst>
      <p:ext uri="{BB962C8B-B14F-4D97-AF65-F5344CB8AC3E}">
        <p14:creationId xmlns:p14="http://schemas.microsoft.com/office/powerpoint/2010/main" val="103996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87C7CF1-4D7D-C941-87F6-6592CA3F7595}" type="slidenum">
              <a:rPr lang="en-US" smtClean="0"/>
              <a:t>12</a:t>
            </a:fld>
            <a:endParaRPr lang="en-US"/>
          </a:p>
        </p:txBody>
      </p:sp>
      <p:sp>
        <p:nvSpPr>
          <p:cNvPr id="4" name="TextBox 3"/>
          <p:cNvSpPr txBox="1"/>
          <p:nvPr/>
        </p:nvSpPr>
        <p:spPr>
          <a:xfrm>
            <a:off x="758457" y="134639"/>
            <a:ext cx="8458695" cy="584775"/>
          </a:xfrm>
          <a:prstGeom prst="rect">
            <a:avLst/>
          </a:prstGeom>
          <a:noFill/>
        </p:spPr>
        <p:txBody>
          <a:bodyPr wrap="square" rtlCol="0">
            <a:spAutoFit/>
          </a:bodyPr>
          <a:lstStyle/>
          <a:p>
            <a:r>
              <a:rPr lang="en-US" sz="3200" dirty="0">
                <a:solidFill>
                  <a:srgbClr val="002060"/>
                </a:solidFill>
              </a:rPr>
              <a:t>Diffused shell structure of superheavy nuclei</a:t>
            </a:r>
          </a:p>
        </p:txBody>
      </p:sp>
      <p:sp>
        <p:nvSpPr>
          <p:cNvPr id="12" name="Footer Placeholder 11">
            <a:extLst>
              <a:ext uri="{FF2B5EF4-FFF2-40B4-BE49-F238E27FC236}">
                <a16:creationId xmlns:a16="http://schemas.microsoft.com/office/drawing/2014/main" id="{7BD3B06B-3D6C-C14B-B4BC-08A437B5067D}"/>
              </a:ext>
            </a:extLst>
          </p:cNvPr>
          <p:cNvSpPr>
            <a:spLocks noGrp="1"/>
          </p:cNvSpPr>
          <p:nvPr>
            <p:ph type="ftr" sz="quarter" idx="3"/>
          </p:nvPr>
        </p:nvSpPr>
        <p:spPr/>
        <p:txBody>
          <a:bodyPr/>
          <a:lstStyle/>
          <a:p>
            <a:r>
              <a:rPr lang="en-US"/>
              <a:t>W. Nazarewicz, Tongji University Nov. 2025</a:t>
            </a:r>
          </a:p>
        </p:txBody>
      </p:sp>
      <p:pic>
        <p:nvPicPr>
          <p:cNvPr id="8" name="Picture 3" descr="she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297" y="1317411"/>
            <a:ext cx="3803682" cy="33697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4411104" y="1083523"/>
            <a:ext cx="428866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000" dirty="0"/>
              <a:t>Phys. Lett. B 515, 42 (2001)</a:t>
            </a:r>
          </a:p>
        </p:txBody>
      </p:sp>
      <p:sp>
        <p:nvSpPr>
          <p:cNvPr id="15" name="TextBox 14">
            <a:extLst>
              <a:ext uri="{FF2B5EF4-FFF2-40B4-BE49-F238E27FC236}">
                <a16:creationId xmlns:a16="http://schemas.microsoft.com/office/drawing/2014/main" id="{1C488586-E29D-F548-9594-638E0199D389}"/>
              </a:ext>
            </a:extLst>
          </p:cNvPr>
          <p:cNvSpPr txBox="1"/>
          <p:nvPr/>
        </p:nvSpPr>
        <p:spPr>
          <a:xfrm>
            <a:off x="583427" y="790313"/>
            <a:ext cx="2945422" cy="338554"/>
          </a:xfrm>
          <a:prstGeom prst="rect">
            <a:avLst/>
          </a:prstGeom>
          <a:noFill/>
        </p:spPr>
        <p:txBody>
          <a:bodyPr wrap="none" rtlCol="0">
            <a:spAutoFit/>
          </a:bodyPr>
          <a:lstStyle/>
          <a:p>
            <a:r>
              <a:rPr lang="en-US" sz="1600" dirty="0"/>
              <a:t>Spherical shell energy of SLy6</a:t>
            </a:r>
          </a:p>
        </p:txBody>
      </p:sp>
      <p:pic>
        <p:nvPicPr>
          <p:cNvPr id="6" name="Picture 5" descr="A group of black and white graphs&#10;&#10;Description automatically generated">
            <a:extLst>
              <a:ext uri="{FF2B5EF4-FFF2-40B4-BE49-F238E27FC236}">
                <a16:creationId xmlns:a16="http://schemas.microsoft.com/office/drawing/2014/main" id="{DB111D35-0E65-945A-C73A-CBAF7FCD5BE5}"/>
              </a:ext>
            </a:extLst>
          </p:cNvPr>
          <p:cNvPicPr>
            <a:picLocks noChangeAspect="1"/>
          </p:cNvPicPr>
          <p:nvPr/>
        </p:nvPicPr>
        <p:blipFill>
          <a:blip r:embed="rId4"/>
          <a:stretch>
            <a:fillRect/>
          </a:stretch>
        </p:blipFill>
        <p:spPr>
          <a:xfrm>
            <a:off x="4058210" y="1616956"/>
            <a:ext cx="4994459" cy="2537323"/>
          </a:xfrm>
          <a:prstGeom prst="rect">
            <a:avLst/>
          </a:prstGeom>
        </p:spPr>
      </p:pic>
      <p:sp>
        <p:nvSpPr>
          <p:cNvPr id="2" name="TextBox 1">
            <a:extLst>
              <a:ext uri="{FF2B5EF4-FFF2-40B4-BE49-F238E27FC236}">
                <a16:creationId xmlns:a16="http://schemas.microsoft.com/office/drawing/2014/main" id="{FBBB8163-BA53-4F2B-79D8-1CAC9FAC7124}"/>
              </a:ext>
            </a:extLst>
          </p:cNvPr>
          <p:cNvSpPr txBox="1"/>
          <p:nvPr/>
        </p:nvSpPr>
        <p:spPr>
          <a:xfrm>
            <a:off x="154296" y="4937270"/>
            <a:ext cx="8822169" cy="1323439"/>
          </a:xfrm>
          <a:prstGeom prst="rect">
            <a:avLst/>
          </a:prstGeom>
          <a:noFill/>
        </p:spPr>
        <p:txBody>
          <a:bodyPr wrap="square" rtlCol="0">
            <a:spAutoFit/>
          </a:bodyPr>
          <a:lstStyle/>
          <a:p>
            <a:pPr marL="380990" indent="-380990">
              <a:buFont typeface="Arial" panose="020B0604020202020204" pitchFamily="34" charset="0"/>
              <a:buChar char="•"/>
            </a:pPr>
            <a:r>
              <a:rPr lang="en-US" sz="2000" dirty="0"/>
              <a:t>Yes, SHN are indeed shell-stabilized</a:t>
            </a:r>
          </a:p>
          <a:p>
            <a:pPr marL="380990" indent="-380990">
              <a:buFont typeface="Arial" panose="020B0604020202020204" pitchFamily="34" charset="0"/>
              <a:buChar char="•"/>
            </a:pPr>
            <a:r>
              <a:rPr lang="en-US" sz="2000" dirty="0"/>
              <a:t>But it makes little sense to argue about “the next magic gap in the SHN region”</a:t>
            </a:r>
          </a:p>
          <a:p>
            <a:pPr marL="380990" indent="-380990">
              <a:buFont typeface="Arial" panose="020B0604020202020204" pitchFamily="34" charset="0"/>
              <a:buChar char="•"/>
            </a:pPr>
            <a:r>
              <a:rPr lang="en-US" sz="2000" dirty="0"/>
              <a:t>The heaviest doubly-magic nucleus is probably </a:t>
            </a:r>
            <a:r>
              <a:rPr lang="en-US" sz="2000" baseline="30000" dirty="0"/>
              <a:t>208</a:t>
            </a:r>
            <a:r>
              <a:rPr lang="en-US" sz="2000" dirty="0"/>
              <a:t>Pb</a:t>
            </a:r>
          </a:p>
        </p:txBody>
      </p:sp>
    </p:spTree>
    <p:extLst>
      <p:ext uri="{BB962C8B-B14F-4D97-AF65-F5344CB8AC3E}">
        <p14:creationId xmlns:p14="http://schemas.microsoft.com/office/powerpoint/2010/main" val="264659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BA5B06-50A7-1034-3D6F-174DFF322AB3}"/>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0350003F-A852-ADF5-5CA6-11EC37BFC493}"/>
              </a:ext>
            </a:extLst>
          </p:cNvPr>
          <p:cNvSpPr>
            <a:spLocks noGrp="1"/>
          </p:cNvSpPr>
          <p:nvPr>
            <p:ph type="sldNum" sz="quarter" idx="4"/>
          </p:nvPr>
        </p:nvSpPr>
        <p:spPr/>
        <p:txBody>
          <a:bodyPr/>
          <a:lstStyle/>
          <a:p>
            <a:fld id="{987C7CF1-4D7D-C941-87F6-6592CA3F7595}" type="slidenum">
              <a:rPr lang="en-US" smtClean="0"/>
              <a:t>13</a:t>
            </a:fld>
            <a:endParaRPr lang="en-US"/>
          </a:p>
        </p:txBody>
      </p:sp>
      <p:pic>
        <p:nvPicPr>
          <p:cNvPr id="10" name="Picture 9">
            <a:extLst>
              <a:ext uri="{FF2B5EF4-FFF2-40B4-BE49-F238E27FC236}">
                <a16:creationId xmlns:a16="http://schemas.microsoft.com/office/drawing/2014/main" id="{F8348242-04EC-F49B-9780-642C01EE94E0}"/>
              </a:ext>
            </a:extLst>
          </p:cNvPr>
          <p:cNvPicPr>
            <a:picLocks noChangeAspect="1"/>
          </p:cNvPicPr>
          <p:nvPr/>
        </p:nvPicPr>
        <p:blipFill>
          <a:blip r:embed="rId2"/>
          <a:stretch>
            <a:fillRect/>
          </a:stretch>
        </p:blipFill>
        <p:spPr>
          <a:xfrm>
            <a:off x="491864" y="1653566"/>
            <a:ext cx="7874899" cy="4794937"/>
          </a:xfrm>
          <a:prstGeom prst="rect">
            <a:avLst/>
          </a:prstGeom>
        </p:spPr>
      </p:pic>
      <p:sp>
        <p:nvSpPr>
          <p:cNvPr id="11" name="TextBox 10">
            <a:extLst>
              <a:ext uri="{FF2B5EF4-FFF2-40B4-BE49-F238E27FC236}">
                <a16:creationId xmlns:a16="http://schemas.microsoft.com/office/drawing/2014/main" id="{9E21A378-B088-2C8D-D02B-147BF576D4DD}"/>
              </a:ext>
            </a:extLst>
          </p:cNvPr>
          <p:cNvSpPr txBox="1"/>
          <p:nvPr/>
        </p:nvSpPr>
        <p:spPr>
          <a:xfrm>
            <a:off x="2560764" y="5459850"/>
            <a:ext cx="4747391" cy="338554"/>
          </a:xfrm>
          <a:prstGeom prst="rect">
            <a:avLst/>
          </a:prstGeom>
          <a:solidFill>
            <a:schemeClr val="bg1"/>
          </a:solidFill>
        </p:spPr>
        <p:txBody>
          <a:bodyPr wrap="square">
            <a:spAutoFit/>
          </a:bodyPr>
          <a:lstStyle/>
          <a:p>
            <a:r>
              <a:rPr lang="en-US" sz="1600" baseline="0" dirty="0">
                <a:solidFill>
                  <a:srgbClr val="000000"/>
                </a:solidFill>
                <a:cs typeface="Arial" charset="0"/>
              </a:rPr>
              <a:t>L. Buskirk et al., Phys. Rev.  C 109, 044311 (2024)</a:t>
            </a:r>
          </a:p>
        </p:txBody>
      </p:sp>
      <p:pic>
        <p:nvPicPr>
          <p:cNvPr id="12" name="Picture 11">
            <a:extLst>
              <a:ext uri="{FF2B5EF4-FFF2-40B4-BE49-F238E27FC236}">
                <a16:creationId xmlns:a16="http://schemas.microsoft.com/office/drawing/2014/main" id="{A1E0F46B-3449-7B8C-F819-F930D58D578E}"/>
              </a:ext>
            </a:extLst>
          </p:cNvPr>
          <p:cNvPicPr>
            <a:picLocks noChangeAspect="1"/>
          </p:cNvPicPr>
          <p:nvPr/>
        </p:nvPicPr>
        <p:blipFill>
          <a:blip r:embed="rId3"/>
          <a:stretch>
            <a:fillRect/>
          </a:stretch>
        </p:blipFill>
        <p:spPr>
          <a:xfrm>
            <a:off x="2190374" y="553840"/>
            <a:ext cx="4469892" cy="251552"/>
          </a:xfrm>
          <a:prstGeom prst="rect">
            <a:avLst/>
          </a:prstGeom>
        </p:spPr>
      </p:pic>
      <p:sp>
        <p:nvSpPr>
          <p:cNvPr id="13" name="TextBox 12">
            <a:extLst>
              <a:ext uri="{FF2B5EF4-FFF2-40B4-BE49-F238E27FC236}">
                <a16:creationId xmlns:a16="http://schemas.microsoft.com/office/drawing/2014/main" id="{B1D06846-96D0-4C09-2371-D45A0E3130DA}"/>
              </a:ext>
            </a:extLst>
          </p:cNvPr>
          <p:cNvSpPr txBox="1"/>
          <p:nvPr/>
        </p:nvSpPr>
        <p:spPr>
          <a:xfrm>
            <a:off x="1044335" y="0"/>
            <a:ext cx="6888480" cy="523220"/>
          </a:xfrm>
          <a:prstGeom prst="rect">
            <a:avLst/>
          </a:prstGeom>
          <a:noFill/>
        </p:spPr>
        <p:txBody>
          <a:bodyPr wrap="square">
            <a:spAutoFit/>
          </a:bodyPr>
          <a:lstStyle/>
          <a:p>
            <a:pPr algn="ctr" fontAlgn="auto">
              <a:spcBef>
                <a:spcPts val="0"/>
              </a:spcBef>
              <a:spcAft>
                <a:spcPts val="0"/>
              </a:spcAft>
            </a:pPr>
            <a:r>
              <a:rPr lang="en-US" sz="2800" baseline="0">
                <a:solidFill>
                  <a:srgbClr val="002060"/>
                </a:solidFill>
                <a:latin typeface="Calibri" charset="0"/>
                <a:cs typeface="Arial" charset="0"/>
              </a:rPr>
              <a:t>Nucleonic shells from nuclear masses</a:t>
            </a:r>
          </a:p>
        </p:txBody>
      </p:sp>
      <p:pic>
        <p:nvPicPr>
          <p:cNvPr id="14" name="Picture 13">
            <a:extLst>
              <a:ext uri="{FF2B5EF4-FFF2-40B4-BE49-F238E27FC236}">
                <a16:creationId xmlns:a16="http://schemas.microsoft.com/office/drawing/2014/main" id="{16D76004-772B-540F-13CE-3E702A40A072}"/>
              </a:ext>
            </a:extLst>
          </p:cNvPr>
          <p:cNvPicPr>
            <a:picLocks noChangeAspect="1"/>
          </p:cNvPicPr>
          <p:nvPr/>
        </p:nvPicPr>
        <p:blipFill>
          <a:blip r:embed="rId4"/>
          <a:stretch>
            <a:fillRect/>
          </a:stretch>
        </p:blipFill>
        <p:spPr>
          <a:xfrm>
            <a:off x="3374522" y="816230"/>
            <a:ext cx="2902527" cy="270903"/>
          </a:xfrm>
          <a:prstGeom prst="rect">
            <a:avLst/>
          </a:prstGeom>
        </p:spPr>
      </p:pic>
      <p:pic>
        <p:nvPicPr>
          <p:cNvPr id="15" name="Picture 14" descr="A picture containing graphics, font, graphic design, logo&#10;&#10;Description automatically generated">
            <a:extLst>
              <a:ext uri="{FF2B5EF4-FFF2-40B4-BE49-F238E27FC236}">
                <a16:creationId xmlns:a16="http://schemas.microsoft.com/office/drawing/2014/main" id="{8A21C095-E55A-8684-8B9F-EFED73C93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0726" y="3772427"/>
            <a:ext cx="1037039" cy="1037039"/>
          </a:xfrm>
          <a:prstGeom prst="rect">
            <a:avLst/>
          </a:prstGeom>
        </p:spPr>
      </p:pic>
      <p:sp>
        <p:nvSpPr>
          <p:cNvPr id="16" name="TextBox 15">
            <a:extLst>
              <a:ext uri="{FF2B5EF4-FFF2-40B4-BE49-F238E27FC236}">
                <a16:creationId xmlns:a16="http://schemas.microsoft.com/office/drawing/2014/main" id="{09BD1F81-3DD8-4EC9-ECCE-F9DA2BC141E3}"/>
              </a:ext>
            </a:extLst>
          </p:cNvPr>
          <p:cNvSpPr txBox="1"/>
          <p:nvPr/>
        </p:nvSpPr>
        <p:spPr>
          <a:xfrm>
            <a:off x="5783361" y="4887027"/>
            <a:ext cx="1283427" cy="276999"/>
          </a:xfrm>
          <a:prstGeom prst="rect">
            <a:avLst/>
          </a:prstGeom>
          <a:noFill/>
        </p:spPr>
        <p:txBody>
          <a:bodyPr wrap="square">
            <a:spAutoFit/>
          </a:bodyPr>
          <a:lstStyle/>
          <a:p>
            <a:r>
              <a:rPr lang="en-US" sz="1200" baseline="0"/>
              <a:t>http://</a:t>
            </a:r>
            <a:r>
              <a:rPr lang="en-US" sz="1200" baseline="0" err="1"/>
              <a:t>bmex.dev</a:t>
            </a:r>
            <a:endParaRPr lang="en-US" sz="1200" baseline="0"/>
          </a:p>
        </p:txBody>
      </p:sp>
      <p:pic>
        <p:nvPicPr>
          <p:cNvPr id="17" name="Picture 16">
            <a:extLst>
              <a:ext uri="{FF2B5EF4-FFF2-40B4-BE49-F238E27FC236}">
                <a16:creationId xmlns:a16="http://schemas.microsoft.com/office/drawing/2014/main" id="{A2EDD33C-21F2-3A17-A87E-A266EC54A77B}"/>
              </a:ext>
            </a:extLst>
          </p:cNvPr>
          <p:cNvPicPr>
            <a:picLocks noChangeAspect="1"/>
          </p:cNvPicPr>
          <p:nvPr/>
        </p:nvPicPr>
        <p:blipFill>
          <a:blip r:embed="rId6"/>
          <a:stretch>
            <a:fillRect/>
          </a:stretch>
        </p:blipFill>
        <p:spPr>
          <a:xfrm>
            <a:off x="1371599" y="1892486"/>
            <a:ext cx="818775" cy="448377"/>
          </a:xfrm>
          <a:prstGeom prst="rect">
            <a:avLst/>
          </a:prstGeom>
          <a:solidFill>
            <a:schemeClr val="bg1"/>
          </a:solidFill>
          <a:ln>
            <a:solidFill>
              <a:schemeClr val="accent1"/>
            </a:solidFill>
          </a:ln>
        </p:spPr>
      </p:pic>
      <p:pic>
        <p:nvPicPr>
          <p:cNvPr id="4" name="Picture 3">
            <a:extLst>
              <a:ext uri="{FF2B5EF4-FFF2-40B4-BE49-F238E27FC236}">
                <a16:creationId xmlns:a16="http://schemas.microsoft.com/office/drawing/2014/main" id="{5DCDC560-7540-57CA-A798-F3DCFF9AA83C}"/>
              </a:ext>
            </a:extLst>
          </p:cNvPr>
          <p:cNvPicPr>
            <a:picLocks noChangeAspect="1"/>
          </p:cNvPicPr>
          <p:nvPr/>
        </p:nvPicPr>
        <p:blipFill>
          <a:blip r:embed="rId7"/>
          <a:stretch>
            <a:fillRect/>
          </a:stretch>
        </p:blipFill>
        <p:spPr>
          <a:xfrm>
            <a:off x="1586048" y="1155777"/>
            <a:ext cx="2902527" cy="431233"/>
          </a:xfrm>
          <a:prstGeom prst="rect">
            <a:avLst/>
          </a:prstGeom>
        </p:spPr>
      </p:pic>
      <p:pic>
        <p:nvPicPr>
          <p:cNvPr id="5" name="Picture 4">
            <a:extLst>
              <a:ext uri="{FF2B5EF4-FFF2-40B4-BE49-F238E27FC236}">
                <a16:creationId xmlns:a16="http://schemas.microsoft.com/office/drawing/2014/main" id="{AAD4C6F9-0F71-D79D-38D9-044FCC381124}"/>
              </a:ext>
            </a:extLst>
          </p:cNvPr>
          <p:cNvPicPr>
            <a:picLocks noChangeAspect="1"/>
          </p:cNvPicPr>
          <p:nvPr/>
        </p:nvPicPr>
        <p:blipFill>
          <a:blip r:embed="rId8"/>
          <a:stretch>
            <a:fillRect/>
          </a:stretch>
        </p:blipFill>
        <p:spPr>
          <a:xfrm>
            <a:off x="4934459" y="1217857"/>
            <a:ext cx="2108200" cy="330200"/>
          </a:xfrm>
          <a:prstGeom prst="rect">
            <a:avLst/>
          </a:prstGeom>
        </p:spPr>
      </p:pic>
    </p:spTree>
    <p:extLst>
      <p:ext uri="{BB962C8B-B14F-4D97-AF65-F5344CB8AC3E}">
        <p14:creationId xmlns:p14="http://schemas.microsoft.com/office/powerpoint/2010/main" val="336902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839853-16D0-2F2C-7D8E-F79AF37754BC}"/>
              </a:ext>
            </a:extLst>
          </p:cNvPr>
          <p:cNvSpPr>
            <a:spLocks noGrp="1"/>
          </p:cNvSpPr>
          <p:nvPr>
            <p:ph type="ftr" sz="quarter" idx="3"/>
          </p:nvPr>
        </p:nvSpPr>
        <p:spPr/>
        <p:txBody>
          <a:bodyPr/>
          <a:lstStyle/>
          <a:p>
            <a:pPr marL="0" marR="0" lvl="0" indent="0" algn="r" defTabSz="457200"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4308"/>
                </a:solidFill>
                <a:effectLst/>
                <a:uLnTx/>
                <a:uFillTx/>
                <a:latin typeface="Arial"/>
                <a:ea typeface="+mn-ea"/>
                <a:cs typeface="Arial"/>
              </a:rPr>
              <a:t>W. Nazarewicz, Tongji University Nov. 2025</a:t>
            </a:r>
            <a:endParaRPr kumimoji="0" lang="en-US" sz="1200" b="0" i="0" u="none" strike="noStrike" kern="1200" cap="none" spc="0" normalizeH="0" baseline="0" noProof="0" dirty="0">
              <a:ln>
                <a:noFill/>
              </a:ln>
              <a:solidFill>
                <a:srgbClr val="064308"/>
              </a:solidFill>
              <a:effectLst/>
              <a:uLnTx/>
              <a:uFillTx/>
              <a:latin typeface="Arial"/>
              <a:ea typeface="+mn-ea"/>
              <a:cs typeface="Arial"/>
            </a:endParaRPr>
          </a:p>
        </p:txBody>
      </p:sp>
      <p:sp>
        <p:nvSpPr>
          <p:cNvPr id="3" name="Slide Number Placeholder 2">
            <a:extLst>
              <a:ext uri="{FF2B5EF4-FFF2-40B4-BE49-F238E27FC236}">
                <a16:creationId xmlns:a16="http://schemas.microsoft.com/office/drawing/2014/main" id="{6334E2C3-B399-BAD0-792C-43087D4AADD5}"/>
              </a:ext>
            </a:extLst>
          </p:cNvPr>
          <p:cNvSpPr>
            <a:spLocks noGrp="1"/>
          </p:cNvSpPr>
          <p:nvPr>
            <p:ph type="sldNum" sz="quarter" idx="4"/>
          </p:nvPr>
        </p:nvSpPr>
        <p:spPr/>
        <p:txBody>
          <a:bodyPr/>
          <a:lstStyle/>
          <a:p>
            <a:pPr marL="0" marR="0" lvl="0" indent="0" algn="r" defTabSz="456955" rtl="0" eaLnBrk="1" fontAlgn="base" latinLnBrk="0" hangingPunct="1">
              <a:lnSpc>
                <a:spcPct val="100000"/>
              </a:lnSpc>
              <a:spcBef>
                <a:spcPct val="0"/>
              </a:spcBef>
              <a:spcAft>
                <a:spcPct val="0"/>
              </a:spcAft>
              <a:buClrTx/>
              <a:buSzTx/>
              <a:buFontTx/>
              <a:buNone/>
              <a:tabLst/>
              <a:defRPr/>
            </a:pPr>
            <a:fld id="{987C7CF1-4D7D-C941-87F6-6592CA3F7595}"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rPr>
              <a:pPr marL="0" marR="0" lvl="0" indent="0" algn="r" defTabSz="456955"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endParaRPr>
          </a:p>
        </p:txBody>
      </p:sp>
      <p:pic>
        <p:nvPicPr>
          <p:cNvPr id="4" name="Picture 3" descr="A graph of different numbers&#10;&#10;Description automatically generated with medium confidence">
            <a:extLst>
              <a:ext uri="{FF2B5EF4-FFF2-40B4-BE49-F238E27FC236}">
                <a16:creationId xmlns:a16="http://schemas.microsoft.com/office/drawing/2014/main" id="{19310468-E755-59BB-BED7-8A9AAF538F63}"/>
              </a:ext>
            </a:extLst>
          </p:cNvPr>
          <p:cNvPicPr>
            <a:picLocks noChangeAspect="1"/>
          </p:cNvPicPr>
          <p:nvPr/>
        </p:nvPicPr>
        <p:blipFill>
          <a:blip r:embed="rId2"/>
          <a:stretch>
            <a:fillRect/>
          </a:stretch>
        </p:blipFill>
        <p:spPr>
          <a:xfrm>
            <a:off x="885555" y="1013583"/>
            <a:ext cx="3926960" cy="5366131"/>
          </a:xfrm>
          <a:prstGeom prst="rect">
            <a:avLst/>
          </a:prstGeom>
        </p:spPr>
      </p:pic>
      <p:sp>
        <p:nvSpPr>
          <p:cNvPr id="5" name="TextBox 4">
            <a:extLst>
              <a:ext uri="{FF2B5EF4-FFF2-40B4-BE49-F238E27FC236}">
                <a16:creationId xmlns:a16="http://schemas.microsoft.com/office/drawing/2014/main" id="{39E34E5C-055C-CF82-61F9-252CD7AB9F4A}"/>
              </a:ext>
            </a:extLst>
          </p:cNvPr>
          <p:cNvSpPr txBox="1"/>
          <p:nvPr/>
        </p:nvSpPr>
        <p:spPr>
          <a:xfrm>
            <a:off x="163014" y="35263"/>
            <a:ext cx="8817971" cy="646331"/>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charset="0"/>
                <a:ea typeface="ＭＳ Ｐゴシック" charset="-128"/>
              </a:rPr>
              <a:t>Laser spectroscopy of fermium isotopes: diffused shell effects in the heaviest nuclei</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rPr>
              <a:t>J. </a:t>
            </a: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128"/>
              </a:rPr>
              <a:t>Warbinek</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rPr>
              <a:t> et al., Nature 634, 1075–1079 (2024)</a:t>
            </a:r>
          </a:p>
        </p:txBody>
      </p:sp>
      <p:sp>
        <p:nvSpPr>
          <p:cNvPr id="7" name="TextBox 6">
            <a:extLst>
              <a:ext uri="{FF2B5EF4-FFF2-40B4-BE49-F238E27FC236}">
                <a16:creationId xmlns:a16="http://schemas.microsoft.com/office/drawing/2014/main" id="{25126782-EA50-8BCF-42E9-40EF761F932B}"/>
              </a:ext>
            </a:extLst>
          </p:cNvPr>
          <p:cNvSpPr txBox="1"/>
          <p:nvPr/>
        </p:nvSpPr>
        <p:spPr>
          <a:xfrm>
            <a:off x="4879386" y="707680"/>
            <a:ext cx="3926960" cy="4524315"/>
          </a:xfrm>
          <a:prstGeom prst="rect">
            <a:avLst/>
          </a:prstGeom>
          <a:noFill/>
        </p:spPr>
        <p:txBody>
          <a:bodyPr wrap="square">
            <a:spAutoFit/>
          </a:bodyPr>
          <a:lstStyle/>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128"/>
                <a:cs typeface="Arial" panose="020B0604020202020204" pitchFamily="34" charset="0"/>
              </a:rPr>
              <a:t>Superheavy nuclei are ~bulk systems (by nuclear standards). Macroscopic liquid-drop arguments based on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charset="-128"/>
                <a:cs typeface="Arial" panose="020B0604020202020204" pitchFamily="34" charset="0"/>
              </a:rPr>
              <a:t>leptodermous</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128"/>
                <a:cs typeface="Arial" panose="020B0604020202020204" pitchFamily="34" charset="0"/>
              </a:rPr>
              <a:t> expansion and semi-classical arguments often apply. </a:t>
            </a:r>
          </a:p>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128"/>
                <a:cs typeface="Arial" panose="020B0604020202020204" pitchFamily="34" charset="0"/>
              </a:rPr>
              <a:t>But… their mere existence hangs on subtle quantum shell effects!</a:t>
            </a:r>
          </a:p>
        </p:txBody>
      </p:sp>
      <p:sp>
        <p:nvSpPr>
          <p:cNvPr id="6" name="Rectangle 5">
            <a:extLst>
              <a:ext uri="{FF2B5EF4-FFF2-40B4-BE49-F238E27FC236}">
                <a16:creationId xmlns:a16="http://schemas.microsoft.com/office/drawing/2014/main" id="{BB0290E7-9442-5673-10E3-58F101112CE4}"/>
              </a:ext>
            </a:extLst>
          </p:cNvPr>
          <p:cNvSpPr/>
          <p:nvPr/>
        </p:nvSpPr>
        <p:spPr>
          <a:xfrm>
            <a:off x="5278620" y="5329509"/>
            <a:ext cx="3697846" cy="1015663"/>
          </a:xfrm>
          <a:prstGeom prst="rect">
            <a:avLst/>
          </a:prstGeom>
        </p:spPr>
        <p:txBody>
          <a:bodyPr wrap="square">
            <a:spAutoFit/>
          </a:bodyPr>
          <a:lstStyle/>
          <a:p>
            <a:r>
              <a:rPr lang="en-US" sz="2000" dirty="0">
                <a:solidFill>
                  <a:srgbClr val="FF0000"/>
                </a:solidFill>
              </a:rPr>
              <a:t>Challenge: more information on radii and EM moments of SHN</a:t>
            </a:r>
          </a:p>
        </p:txBody>
      </p:sp>
    </p:spTree>
    <p:extLst>
      <p:ext uri="{BB962C8B-B14F-4D97-AF65-F5344CB8AC3E}">
        <p14:creationId xmlns:p14="http://schemas.microsoft.com/office/powerpoint/2010/main" val="350274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87C7CF1-4D7D-C941-87F6-6592CA3F7595}" type="slidenum">
              <a:rPr lang="en-US" smtClean="0"/>
              <a:t>15</a:t>
            </a:fld>
            <a:endParaRPr lang="en-US"/>
          </a:p>
        </p:txBody>
      </p:sp>
      <p:sp>
        <p:nvSpPr>
          <p:cNvPr id="4" name="Footer Placeholder 3">
            <a:extLst>
              <a:ext uri="{FF2B5EF4-FFF2-40B4-BE49-F238E27FC236}">
                <a16:creationId xmlns:a16="http://schemas.microsoft.com/office/drawing/2014/main" id="{2CC991A2-6DA8-4140-9325-292F7499CDE8}"/>
              </a:ext>
            </a:extLst>
          </p:cNvPr>
          <p:cNvSpPr>
            <a:spLocks noGrp="1"/>
          </p:cNvSpPr>
          <p:nvPr>
            <p:ph type="ftr" sz="quarter" idx="3"/>
          </p:nvPr>
        </p:nvSpPr>
        <p:spPr/>
        <p:txBody>
          <a:bodyPr/>
          <a:lstStyle/>
          <a:p>
            <a:r>
              <a:rPr lang="en-US"/>
              <a:t>W. Nazarewicz, Tongji University Nov. 2025</a:t>
            </a:r>
          </a:p>
        </p:txBody>
      </p:sp>
      <p:sp>
        <p:nvSpPr>
          <p:cNvPr id="2" name="Rectangle 1">
            <a:extLst>
              <a:ext uri="{FF2B5EF4-FFF2-40B4-BE49-F238E27FC236}">
                <a16:creationId xmlns:a16="http://schemas.microsoft.com/office/drawing/2014/main" id="{102F6A47-6352-ACB7-880D-BB160D386C3B}"/>
              </a:ext>
            </a:extLst>
          </p:cNvPr>
          <p:cNvSpPr/>
          <p:nvPr/>
        </p:nvSpPr>
        <p:spPr>
          <a:xfrm>
            <a:off x="221285" y="4914644"/>
            <a:ext cx="9123821" cy="646331"/>
          </a:xfrm>
          <a:prstGeom prst="rect">
            <a:avLst/>
          </a:prstGeom>
        </p:spPr>
        <p:txBody>
          <a:bodyPr wrap="square">
            <a:spAutoFit/>
          </a:bodyPr>
          <a:lstStyle/>
          <a:p>
            <a:pPr algn="ctr"/>
            <a:r>
              <a:rPr lang="en-US" sz="1600" dirty="0"/>
              <a:t>Phys. Rev. C 101, 044307 (2020)</a:t>
            </a:r>
          </a:p>
          <a:p>
            <a:pPr algn="ctr"/>
            <a:r>
              <a:rPr lang="en-US" sz="2000" dirty="0">
                <a:solidFill>
                  <a:srgbClr val="002060"/>
                </a:solidFill>
              </a:rPr>
              <a:t>Predictions made with 11 global mass models and Bayesian model averaging</a:t>
            </a:r>
          </a:p>
        </p:txBody>
      </p:sp>
      <p:pic>
        <p:nvPicPr>
          <p:cNvPr id="5" name="Picture 4">
            <a:extLst>
              <a:ext uri="{FF2B5EF4-FFF2-40B4-BE49-F238E27FC236}">
                <a16:creationId xmlns:a16="http://schemas.microsoft.com/office/drawing/2014/main" id="{C9672A27-DBBA-0989-4357-1E1F8FE37FD6}"/>
              </a:ext>
            </a:extLst>
          </p:cNvPr>
          <p:cNvPicPr>
            <a:picLocks noChangeAspect="1"/>
          </p:cNvPicPr>
          <p:nvPr/>
        </p:nvPicPr>
        <p:blipFill>
          <a:blip r:embed="rId3"/>
          <a:stretch>
            <a:fillRect/>
          </a:stretch>
        </p:blipFill>
        <p:spPr>
          <a:xfrm>
            <a:off x="594963" y="1465767"/>
            <a:ext cx="8150435" cy="3402711"/>
          </a:xfrm>
          <a:prstGeom prst="rect">
            <a:avLst/>
          </a:prstGeom>
        </p:spPr>
      </p:pic>
      <p:pic>
        <p:nvPicPr>
          <p:cNvPr id="7" name="Picture 6">
            <a:extLst>
              <a:ext uri="{FF2B5EF4-FFF2-40B4-BE49-F238E27FC236}">
                <a16:creationId xmlns:a16="http://schemas.microsoft.com/office/drawing/2014/main" id="{D570C205-7D8A-B131-5592-201057590B3B}"/>
              </a:ext>
            </a:extLst>
          </p:cNvPr>
          <p:cNvPicPr>
            <a:picLocks noChangeAspect="1"/>
          </p:cNvPicPr>
          <p:nvPr/>
        </p:nvPicPr>
        <p:blipFill>
          <a:blip r:embed="rId4"/>
          <a:stretch>
            <a:fillRect/>
          </a:stretch>
        </p:blipFill>
        <p:spPr>
          <a:xfrm>
            <a:off x="1089781" y="1574655"/>
            <a:ext cx="3693415" cy="264467"/>
          </a:xfrm>
          <a:prstGeom prst="rect">
            <a:avLst/>
          </a:prstGeom>
        </p:spPr>
      </p:pic>
      <p:sp>
        <p:nvSpPr>
          <p:cNvPr id="8" name="Rectangle 7">
            <a:extLst>
              <a:ext uri="{FF2B5EF4-FFF2-40B4-BE49-F238E27FC236}">
                <a16:creationId xmlns:a16="http://schemas.microsoft.com/office/drawing/2014/main" id="{E87DC0F7-7E82-87D9-63EC-9CA77BAD9372}"/>
              </a:ext>
            </a:extLst>
          </p:cNvPr>
          <p:cNvSpPr/>
          <p:nvPr/>
        </p:nvSpPr>
        <p:spPr>
          <a:xfrm>
            <a:off x="-976931" y="724236"/>
            <a:ext cx="11416145" cy="369332"/>
          </a:xfrm>
          <a:prstGeom prst="rect">
            <a:avLst/>
          </a:prstGeom>
        </p:spPr>
        <p:txBody>
          <a:bodyPr wrap="square">
            <a:spAutoFit/>
          </a:bodyPr>
          <a:lstStyle/>
          <a:p>
            <a:pPr algn="ctr"/>
            <a:r>
              <a:rPr lang="en-US" dirty="0">
                <a:solidFill>
                  <a:srgbClr val="002060"/>
                </a:solidFill>
              </a:rPr>
              <a:t>Quantified predictions based on current data and current theoretical knowledge</a:t>
            </a:r>
          </a:p>
        </p:txBody>
      </p:sp>
      <p:sp>
        <p:nvSpPr>
          <p:cNvPr id="6" name="TextBox 5">
            <a:extLst>
              <a:ext uri="{FF2B5EF4-FFF2-40B4-BE49-F238E27FC236}">
                <a16:creationId xmlns:a16="http://schemas.microsoft.com/office/drawing/2014/main" id="{023E803D-CBE9-C516-2405-971BCA2D9B09}"/>
              </a:ext>
            </a:extLst>
          </p:cNvPr>
          <p:cNvSpPr txBox="1"/>
          <p:nvPr/>
        </p:nvSpPr>
        <p:spPr>
          <a:xfrm>
            <a:off x="5611207" y="1096435"/>
            <a:ext cx="3134191" cy="369332"/>
          </a:xfrm>
          <a:prstGeom prst="rect">
            <a:avLst/>
          </a:prstGeom>
          <a:noFill/>
        </p:spPr>
        <p:txBody>
          <a:bodyPr wrap="none" rtlCol="0">
            <a:spAutoFit/>
          </a:bodyPr>
          <a:lstStyle/>
          <a:p>
            <a:r>
              <a:rPr lang="en-US" dirty="0"/>
              <a:t>?  ?  ?  ?  ?  ?  ?  ?  ?  ?  ?  ?</a:t>
            </a:r>
          </a:p>
        </p:txBody>
      </p:sp>
      <p:sp>
        <p:nvSpPr>
          <p:cNvPr id="9" name="Rectangle 8">
            <a:extLst>
              <a:ext uri="{FF2B5EF4-FFF2-40B4-BE49-F238E27FC236}">
                <a16:creationId xmlns:a16="http://schemas.microsoft.com/office/drawing/2014/main" id="{E812789B-E582-B1E1-D604-6D0FF41FAA59}"/>
              </a:ext>
            </a:extLst>
          </p:cNvPr>
          <p:cNvSpPr/>
          <p:nvPr/>
        </p:nvSpPr>
        <p:spPr>
          <a:xfrm>
            <a:off x="-26601" y="59964"/>
            <a:ext cx="9170601" cy="523220"/>
          </a:xfrm>
          <a:prstGeom prst="rect">
            <a:avLst/>
          </a:prstGeom>
        </p:spPr>
        <p:txBody>
          <a:bodyPr wrap="square">
            <a:spAutoFit/>
          </a:bodyPr>
          <a:lstStyle/>
          <a:p>
            <a:pPr algn="ctr"/>
            <a:r>
              <a:rPr lang="en-US" sz="2800" dirty="0">
                <a:solidFill>
                  <a:srgbClr val="002060"/>
                </a:solidFill>
              </a:rPr>
              <a:t>Theoretical predictions for SHN amount to extrapolations</a:t>
            </a:r>
          </a:p>
        </p:txBody>
      </p:sp>
      <p:sp>
        <p:nvSpPr>
          <p:cNvPr id="10" name="Rectangle 9">
            <a:extLst>
              <a:ext uri="{FF2B5EF4-FFF2-40B4-BE49-F238E27FC236}">
                <a16:creationId xmlns:a16="http://schemas.microsoft.com/office/drawing/2014/main" id="{940712A3-5B75-7A0B-DEC5-10098E0D716A}"/>
              </a:ext>
            </a:extLst>
          </p:cNvPr>
          <p:cNvSpPr/>
          <p:nvPr/>
        </p:nvSpPr>
        <p:spPr>
          <a:xfrm>
            <a:off x="1675106" y="5594002"/>
            <a:ext cx="6664331" cy="830997"/>
          </a:xfrm>
          <a:prstGeom prst="rect">
            <a:avLst/>
          </a:prstGeom>
        </p:spPr>
        <p:txBody>
          <a:bodyPr wrap="square">
            <a:spAutoFit/>
          </a:bodyPr>
          <a:lstStyle/>
          <a:p>
            <a:r>
              <a:rPr lang="en-US" sz="2400" dirty="0">
                <a:solidFill>
                  <a:srgbClr val="FF0000"/>
                </a:solidFill>
              </a:rPr>
              <a:t>Challenge: quantified theoretical extrapolations: no single model can be trusted!</a:t>
            </a:r>
          </a:p>
        </p:txBody>
      </p:sp>
    </p:spTree>
    <p:extLst>
      <p:ext uri="{BB962C8B-B14F-4D97-AF65-F5344CB8AC3E}">
        <p14:creationId xmlns:p14="http://schemas.microsoft.com/office/powerpoint/2010/main" val="70036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87C7CF1-4D7D-C941-87F6-6592CA3F7595}" type="slidenum">
              <a:rPr lang="en-US" smtClean="0"/>
              <a:t>16</a:t>
            </a:fld>
            <a:endParaRPr lang="en-US"/>
          </a:p>
        </p:txBody>
      </p:sp>
      <p:sp>
        <p:nvSpPr>
          <p:cNvPr id="4" name="TextBox 3"/>
          <p:cNvSpPr txBox="1"/>
          <p:nvPr/>
        </p:nvSpPr>
        <p:spPr>
          <a:xfrm>
            <a:off x="969280" y="82788"/>
            <a:ext cx="8052941" cy="584775"/>
          </a:xfrm>
          <a:prstGeom prst="rect">
            <a:avLst/>
          </a:prstGeom>
          <a:noFill/>
        </p:spPr>
        <p:txBody>
          <a:bodyPr wrap="square" rtlCol="0">
            <a:spAutoFit/>
          </a:bodyPr>
          <a:lstStyle/>
          <a:p>
            <a:r>
              <a:rPr lang="en-US" sz="3200" dirty="0">
                <a:solidFill>
                  <a:srgbClr val="002060"/>
                </a:solidFill>
              </a:rPr>
              <a:t>Coulomb frustration impacts shell structure</a:t>
            </a:r>
          </a:p>
        </p:txBody>
      </p:sp>
      <p:sp>
        <p:nvSpPr>
          <p:cNvPr id="12" name="Footer Placeholder 11">
            <a:extLst>
              <a:ext uri="{FF2B5EF4-FFF2-40B4-BE49-F238E27FC236}">
                <a16:creationId xmlns:a16="http://schemas.microsoft.com/office/drawing/2014/main" id="{7BD3B06B-3D6C-C14B-B4BC-08A437B5067D}"/>
              </a:ext>
            </a:extLst>
          </p:cNvPr>
          <p:cNvSpPr>
            <a:spLocks noGrp="1"/>
          </p:cNvSpPr>
          <p:nvPr>
            <p:ph type="ftr" sz="quarter" idx="3"/>
          </p:nvPr>
        </p:nvSpPr>
        <p:spPr/>
        <p:txBody>
          <a:bodyPr/>
          <a:lstStyle/>
          <a:p>
            <a:r>
              <a:rPr lang="en-US"/>
              <a:t>W. Nazarewicz, Tongji University Nov. 2025</a:t>
            </a:r>
          </a:p>
        </p:txBody>
      </p:sp>
      <p:sp>
        <p:nvSpPr>
          <p:cNvPr id="16" name="Rectangle 6">
            <a:extLst>
              <a:ext uri="{FF2B5EF4-FFF2-40B4-BE49-F238E27FC236}">
                <a16:creationId xmlns:a16="http://schemas.microsoft.com/office/drawing/2014/main" id="{6E69528E-1FA6-078D-5A36-EBC033E7C516}"/>
              </a:ext>
            </a:extLst>
          </p:cNvPr>
          <p:cNvSpPr>
            <a:spLocks noChangeArrowheads="1"/>
          </p:cNvSpPr>
          <p:nvPr/>
        </p:nvSpPr>
        <p:spPr bwMode="auto">
          <a:xfrm>
            <a:off x="222414" y="699331"/>
            <a:ext cx="8921586" cy="646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91" tIns="45695" rIns="91391" bIns="45695">
            <a:spAutoFit/>
          </a:bodyPr>
          <a:lstStyle/>
          <a:p>
            <a:pPr defTabSz="913866" eaLnBrk="0" hangingPunct="0"/>
            <a:r>
              <a:rPr lang="en-US" dirty="0">
                <a:solidFill>
                  <a:srgbClr val="000090"/>
                </a:solidFill>
                <a:ea typeface="ＭＳ Ｐゴシック" charset="0"/>
                <a:cs typeface="Arial" charset="0"/>
              </a:rPr>
              <a:t>SHN are strongly </a:t>
            </a:r>
            <a:r>
              <a:rPr lang="en-US" i="1" dirty="0">
                <a:solidFill>
                  <a:srgbClr val="000090"/>
                </a:solidFill>
                <a:ea typeface="ＭＳ Ｐゴシック" charset="0"/>
                <a:cs typeface="Arial" charset="0"/>
              </a:rPr>
              <a:t>frustrated </a:t>
            </a:r>
            <a:r>
              <a:rPr lang="en-US" dirty="0">
                <a:solidFill>
                  <a:srgbClr val="000090"/>
                </a:solidFill>
                <a:ea typeface="ＭＳ Ｐゴシック" charset="0"/>
                <a:cs typeface="Arial" charset="0"/>
              </a:rPr>
              <a:t>systems: a competition between long-range Coulomb repulsion and short-range nuclear attraction gives rise to exotic distributions of protons</a:t>
            </a:r>
          </a:p>
        </p:txBody>
      </p:sp>
      <p:pic>
        <p:nvPicPr>
          <p:cNvPr id="24" name="Picture 23">
            <a:extLst>
              <a:ext uri="{FF2B5EF4-FFF2-40B4-BE49-F238E27FC236}">
                <a16:creationId xmlns:a16="http://schemas.microsoft.com/office/drawing/2014/main" id="{9F838782-A7BC-AF19-7FDD-B4242244576E}"/>
              </a:ext>
            </a:extLst>
          </p:cNvPr>
          <p:cNvPicPr>
            <a:picLocks noChangeAspect="1"/>
          </p:cNvPicPr>
          <p:nvPr/>
        </p:nvPicPr>
        <p:blipFill>
          <a:blip r:embed="rId3"/>
          <a:stretch>
            <a:fillRect/>
          </a:stretch>
        </p:blipFill>
        <p:spPr>
          <a:xfrm>
            <a:off x="1246759" y="1471400"/>
            <a:ext cx="6872895" cy="4518929"/>
          </a:xfrm>
          <a:prstGeom prst="rect">
            <a:avLst/>
          </a:prstGeom>
        </p:spPr>
      </p:pic>
      <p:sp>
        <p:nvSpPr>
          <p:cNvPr id="26" name="TextBox 25">
            <a:extLst>
              <a:ext uri="{FF2B5EF4-FFF2-40B4-BE49-F238E27FC236}">
                <a16:creationId xmlns:a16="http://schemas.microsoft.com/office/drawing/2014/main" id="{7D46CECD-8086-5B4B-56ED-6B41A5F8E40F}"/>
              </a:ext>
            </a:extLst>
          </p:cNvPr>
          <p:cNvSpPr txBox="1"/>
          <p:nvPr/>
        </p:nvSpPr>
        <p:spPr>
          <a:xfrm>
            <a:off x="3531741" y="4561515"/>
            <a:ext cx="4963364" cy="369332"/>
          </a:xfrm>
          <a:prstGeom prst="rect">
            <a:avLst/>
          </a:prstGeom>
          <a:noFill/>
        </p:spPr>
        <p:txBody>
          <a:bodyPr wrap="square">
            <a:spAutoFit/>
          </a:bodyPr>
          <a:lstStyle/>
          <a:p>
            <a:r>
              <a:rPr lang="en-US" dirty="0"/>
              <a:t>Phys. Rev. C 103, 034323,(2021)</a:t>
            </a:r>
          </a:p>
        </p:txBody>
      </p:sp>
      <p:sp>
        <p:nvSpPr>
          <p:cNvPr id="2" name="Rectangle 1">
            <a:extLst>
              <a:ext uri="{FF2B5EF4-FFF2-40B4-BE49-F238E27FC236}">
                <a16:creationId xmlns:a16="http://schemas.microsoft.com/office/drawing/2014/main" id="{DCC4CF20-5307-4714-B6F8-9C195F14A4C1}"/>
              </a:ext>
            </a:extLst>
          </p:cNvPr>
          <p:cNvSpPr/>
          <p:nvPr/>
        </p:nvSpPr>
        <p:spPr>
          <a:xfrm>
            <a:off x="1970705" y="6027068"/>
            <a:ext cx="5938961" cy="400110"/>
          </a:xfrm>
          <a:prstGeom prst="rect">
            <a:avLst/>
          </a:prstGeom>
        </p:spPr>
        <p:txBody>
          <a:bodyPr wrap="square">
            <a:spAutoFit/>
          </a:bodyPr>
          <a:lstStyle/>
          <a:p>
            <a:pPr algn="ctr"/>
            <a:r>
              <a:rPr lang="en-US" sz="2000" dirty="0">
                <a:solidFill>
                  <a:srgbClr val="FF0000"/>
                </a:solidFill>
              </a:rPr>
              <a:t>Challenge: assess the stability of exotic topologies</a:t>
            </a:r>
          </a:p>
        </p:txBody>
      </p:sp>
    </p:spTree>
    <p:extLst>
      <p:ext uri="{BB962C8B-B14F-4D97-AF65-F5344CB8AC3E}">
        <p14:creationId xmlns:p14="http://schemas.microsoft.com/office/powerpoint/2010/main" val="206783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D99A92-6F72-7644-8FC3-200DC52AA279}"/>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02B4F30F-796C-DC40-A944-71436AC696E7}"/>
              </a:ext>
            </a:extLst>
          </p:cNvPr>
          <p:cNvSpPr>
            <a:spLocks noGrp="1"/>
          </p:cNvSpPr>
          <p:nvPr>
            <p:ph type="sldNum" sz="quarter" idx="4"/>
          </p:nvPr>
        </p:nvSpPr>
        <p:spPr/>
        <p:txBody>
          <a:bodyPr/>
          <a:lstStyle/>
          <a:p>
            <a:fld id="{987C7CF1-4D7D-C941-87F6-6592CA3F7595}" type="slidenum">
              <a:rPr lang="en-US" smtClean="0"/>
              <a:t>17</a:t>
            </a:fld>
            <a:endParaRPr lang="en-US"/>
          </a:p>
        </p:txBody>
      </p:sp>
      <p:sp>
        <p:nvSpPr>
          <p:cNvPr id="4" name="TextBox 3">
            <a:extLst>
              <a:ext uri="{FF2B5EF4-FFF2-40B4-BE49-F238E27FC236}">
                <a16:creationId xmlns:a16="http://schemas.microsoft.com/office/drawing/2014/main" id="{ABB20AEB-3F73-5C09-F9AC-13731F6EC604}"/>
              </a:ext>
            </a:extLst>
          </p:cNvPr>
          <p:cNvSpPr txBox="1"/>
          <p:nvPr/>
        </p:nvSpPr>
        <p:spPr>
          <a:xfrm>
            <a:off x="1138477" y="1714117"/>
            <a:ext cx="6771189" cy="1063433"/>
          </a:xfrm>
          <a:prstGeom prst="rect">
            <a:avLst/>
          </a:prstGeom>
          <a:noFill/>
        </p:spPr>
        <p:txBody>
          <a:bodyPr wrap="square" rtlCol="0">
            <a:spAutoFit/>
          </a:bodyPr>
          <a:lstStyle/>
          <a:p>
            <a:pPr algn="ctr">
              <a:lnSpc>
                <a:spcPct val="150000"/>
              </a:lnSpc>
            </a:pPr>
            <a:r>
              <a:rPr lang="en-US" sz="4800" baseline="0" dirty="0"/>
              <a:t>Fission</a:t>
            </a:r>
          </a:p>
        </p:txBody>
      </p:sp>
    </p:spTree>
    <p:extLst>
      <p:ext uri="{BB962C8B-B14F-4D97-AF65-F5344CB8AC3E}">
        <p14:creationId xmlns:p14="http://schemas.microsoft.com/office/powerpoint/2010/main" val="27526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AC0A93E-9B88-1B46-810E-D4F011C8D1D7}"/>
              </a:ext>
            </a:extLst>
          </p:cNvPr>
          <p:cNvGrpSpPr/>
          <p:nvPr/>
        </p:nvGrpSpPr>
        <p:grpSpPr>
          <a:xfrm>
            <a:off x="5442" y="705599"/>
            <a:ext cx="4930140" cy="3999925"/>
            <a:chOff x="690797" y="3646381"/>
            <a:chExt cx="3518693" cy="2854789"/>
          </a:xfrm>
        </p:grpSpPr>
        <p:pic>
          <p:nvPicPr>
            <p:cNvPr id="16" name="Picture 16" descr="aa.pdf">
              <a:extLst>
                <a:ext uri="{FF2B5EF4-FFF2-40B4-BE49-F238E27FC236}">
                  <a16:creationId xmlns:a16="http://schemas.microsoft.com/office/drawing/2014/main" id="{49307C53-5730-EB45-A91F-4664FD6D4101}"/>
                </a:ext>
              </a:extLst>
            </p:cNvPr>
            <p:cNvPicPr>
              <a:picLocks noChangeAspect="1"/>
            </p:cNvPicPr>
            <p:nvPr/>
          </p:nvPicPr>
          <p:blipFill>
            <a:blip r:embed="rId3">
              <a:extLst>
                <a:ext uri="{28A0092B-C50C-407E-A947-70E740481C1C}">
                  <a14:useLocalDpi xmlns:a14="http://schemas.microsoft.com/office/drawing/2010/main" val="0"/>
                </a:ext>
              </a:extLst>
            </a:blip>
            <a:srcRect l="6084" t="3650" r="4865"/>
            <a:stretch>
              <a:fillRect/>
            </a:stretch>
          </p:blipFill>
          <p:spPr bwMode="auto">
            <a:xfrm>
              <a:off x="690797" y="3646381"/>
              <a:ext cx="3518693" cy="28547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7">
              <a:extLst>
                <a:ext uri="{FF2B5EF4-FFF2-40B4-BE49-F238E27FC236}">
                  <a16:creationId xmlns:a16="http://schemas.microsoft.com/office/drawing/2014/main" id="{1917CB85-B01D-2547-B275-50AB54222842}"/>
                </a:ext>
              </a:extLst>
            </p:cNvPr>
            <p:cNvSpPr txBox="1">
              <a:spLocks noChangeArrowheads="1"/>
            </p:cNvSpPr>
            <p:nvPr/>
          </p:nvSpPr>
          <p:spPr bwMode="auto">
            <a:xfrm>
              <a:off x="1223033" y="3828648"/>
              <a:ext cx="157767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err="1">
                  <a:solidFill>
                    <a:srgbClr val="FF0000"/>
                  </a:solidFill>
                  <a:cs typeface="Arial" charset="0"/>
                </a:rPr>
                <a:t>Oganessian</a:t>
              </a:r>
              <a:r>
                <a:rPr lang="en-US" sz="1400" dirty="0">
                  <a:solidFill>
                    <a:srgbClr val="FF0000"/>
                  </a:solidFill>
                  <a:cs typeface="Arial" charset="0"/>
                </a:rPr>
                <a:t> et al.</a:t>
              </a:r>
            </a:p>
          </p:txBody>
        </p:sp>
      </p:grpSp>
      <p:sp>
        <p:nvSpPr>
          <p:cNvPr id="3" name="Slide Number Placeholder 2"/>
          <p:cNvSpPr>
            <a:spLocks noGrp="1"/>
          </p:cNvSpPr>
          <p:nvPr>
            <p:ph type="sldNum" sz="quarter" idx="4"/>
          </p:nvPr>
        </p:nvSpPr>
        <p:spPr/>
        <p:txBody>
          <a:bodyPr/>
          <a:lstStyle/>
          <a:p>
            <a:fld id="{987C7CF1-4D7D-C941-87F6-6592CA3F7595}" type="slidenum">
              <a:rPr lang="en-US" smtClean="0"/>
              <a:t>18</a:t>
            </a:fld>
            <a:endParaRPr lang="en-US"/>
          </a:p>
        </p:txBody>
      </p:sp>
      <p:sp>
        <p:nvSpPr>
          <p:cNvPr id="7" name="TextBox 6"/>
          <p:cNvSpPr txBox="1"/>
          <p:nvPr/>
        </p:nvSpPr>
        <p:spPr>
          <a:xfrm>
            <a:off x="1952326" y="112957"/>
            <a:ext cx="6106159" cy="523220"/>
          </a:xfrm>
          <a:prstGeom prst="rect">
            <a:avLst/>
          </a:prstGeom>
          <a:noFill/>
        </p:spPr>
        <p:txBody>
          <a:bodyPr wrap="none" rtlCol="0">
            <a:spAutoFit/>
          </a:bodyPr>
          <a:lstStyle/>
          <a:p>
            <a:r>
              <a:rPr lang="en-US" sz="2800" dirty="0">
                <a:solidFill>
                  <a:srgbClr val="000090"/>
                </a:solidFill>
              </a:rPr>
              <a:t>alpha decay and spontaneous fission</a:t>
            </a:r>
          </a:p>
        </p:txBody>
      </p:sp>
      <p:sp>
        <p:nvSpPr>
          <p:cNvPr id="5" name="Footer Placeholder 4">
            <a:extLst>
              <a:ext uri="{FF2B5EF4-FFF2-40B4-BE49-F238E27FC236}">
                <a16:creationId xmlns:a16="http://schemas.microsoft.com/office/drawing/2014/main" id="{D81BA4A2-A44F-C24D-A14F-435784138D9A}"/>
              </a:ext>
            </a:extLst>
          </p:cNvPr>
          <p:cNvSpPr>
            <a:spLocks noGrp="1"/>
          </p:cNvSpPr>
          <p:nvPr>
            <p:ph type="ftr" sz="quarter" idx="3"/>
          </p:nvPr>
        </p:nvSpPr>
        <p:spPr/>
        <p:txBody>
          <a:bodyPr/>
          <a:lstStyle/>
          <a:p>
            <a:r>
              <a:rPr lang="en-US"/>
              <a:t>W. Nazarewicz, Tongji University Nov. 2025</a:t>
            </a:r>
          </a:p>
        </p:txBody>
      </p:sp>
      <p:grpSp>
        <p:nvGrpSpPr>
          <p:cNvPr id="2" name="Group 1">
            <a:extLst>
              <a:ext uri="{FF2B5EF4-FFF2-40B4-BE49-F238E27FC236}">
                <a16:creationId xmlns:a16="http://schemas.microsoft.com/office/drawing/2014/main" id="{8812B6E9-8AF7-884C-863C-13A12EA8C735}"/>
              </a:ext>
            </a:extLst>
          </p:cNvPr>
          <p:cNvGrpSpPr/>
          <p:nvPr/>
        </p:nvGrpSpPr>
        <p:grpSpPr>
          <a:xfrm>
            <a:off x="1631692" y="775001"/>
            <a:ext cx="7467394" cy="5565533"/>
            <a:chOff x="1631692" y="775001"/>
            <a:chExt cx="7467394" cy="5565533"/>
          </a:xfrm>
        </p:grpSpPr>
        <p:pic>
          <p:nvPicPr>
            <p:cNvPr id="6" name="Picture 5">
              <a:extLst>
                <a:ext uri="{FF2B5EF4-FFF2-40B4-BE49-F238E27FC236}">
                  <a16:creationId xmlns:a16="http://schemas.microsoft.com/office/drawing/2014/main" id="{7EB555AE-C210-904E-8310-67B23A654BC5}"/>
                </a:ext>
              </a:extLst>
            </p:cNvPr>
            <p:cNvPicPr>
              <a:picLocks noChangeAspect="1"/>
            </p:cNvPicPr>
            <p:nvPr/>
          </p:nvPicPr>
          <p:blipFill>
            <a:blip r:embed="rId4"/>
            <a:stretch>
              <a:fillRect/>
            </a:stretch>
          </p:blipFill>
          <p:spPr>
            <a:xfrm>
              <a:off x="4894593" y="775001"/>
              <a:ext cx="4204493" cy="5513676"/>
            </a:xfrm>
            <a:prstGeom prst="rect">
              <a:avLst/>
            </a:prstGeom>
          </p:spPr>
        </p:pic>
        <p:sp>
          <p:nvSpPr>
            <p:cNvPr id="8" name="Rectangle 7">
              <a:extLst>
                <a:ext uri="{FF2B5EF4-FFF2-40B4-BE49-F238E27FC236}">
                  <a16:creationId xmlns:a16="http://schemas.microsoft.com/office/drawing/2014/main" id="{F3CF0ADE-0954-FD45-B637-B94629B3675B}"/>
                </a:ext>
              </a:extLst>
            </p:cNvPr>
            <p:cNvSpPr/>
            <p:nvPr/>
          </p:nvSpPr>
          <p:spPr>
            <a:xfrm>
              <a:off x="1631692" y="5509537"/>
              <a:ext cx="3463320" cy="369332"/>
            </a:xfrm>
            <a:prstGeom prst="rect">
              <a:avLst/>
            </a:prstGeom>
          </p:spPr>
          <p:txBody>
            <a:bodyPr wrap="none">
              <a:spAutoFit/>
            </a:bodyPr>
            <a:lstStyle/>
            <a:p>
              <a:r>
                <a:rPr lang="en-US" dirty="0"/>
                <a:t>Phys. Rev. C 87, 024320 (2013)</a:t>
              </a:r>
            </a:p>
          </p:txBody>
        </p:sp>
        <p:sp>
          <p:nvSpPr>
            <p:cNvPr id="12" name="TextBox 10">
              <a:extLst>
                <a:ext uri="{FF2B5EF4-FFF2-40B4-BE49-F238E27FC236}">
                  <a16:creationId xmlns:a16="http://schemas.microsoft.com/office/drawing/2014/main" id="{FA3D217E-F821-8345-8F41-A4E2F066E3BD}"/>
                </a:ext>
              </a:extLst>
            </p:cNvPr>
            <p:cNvSpPr txBox="1">
              <a:spLocks noChangeArrowheads="1"/>
            </p:cNvSpPr>
            <p:nvPr/>
          </p:nvSpPr>
          <p:spPr bwMode="auto">
            <a:xfrm>
              <a:off x="2509205" y="5878869"/>
              <a:ext cx="184537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err="1"/>
                <a:t>SkM</a:t>
              </a:r>
              <a:r>
                <a:rPr lang="en-US" dirty="0"/>
                <a:t>* model</a:t>
              </a:r>
            </a:p>
          </p:txBody>
        </p:sp>
      </p:grpSp>
      <p:sp>
        <p:nvSpPr>
          <p:cNvPr id="14" name="Rectangle 4">
            <a:extLst>
              <a:ext uri="{FF2B5EF4-FFF2-40B4-BE49-F238E27FC236}">
                <a16:creationId xmlns:a16="http://schemas.microsoft.com/office/drawing/2014/main" id="{BC7DAB2E-1448-124B-B99C-73FC1F00FA6E}"/>
              </a:ext>
            </a:extLst>
          </p:cNvPr>
          <p:cNvSpPr>
            <a:spLocks/>
          </p:cNvSpPr>
          <p:nvPr/>
        </p:nvSpPr>
        <p:spPr bwMode="auto">
          <a:xfrm>
            <a:off x="111347" y="4569901"/>
            <a:ext cx="4624569" cy="3847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rgbClr val="000000"/>
                </a:solidFill>
                <a:round/>
                <a:headEnd/>
                <a:tailEnd/>
              </a14:hiddenLine>
            </a:ext>
          </a:extLst>
        </p:spPr>
        <p:txBody>
          <a:bodyPr wrap="none" lIns="38100" tIns="38100" rIns="38100" bIns="38100">
            <a:spAutoFit/>
          </a:bodyPr>
          <a:lstStyle/>
          <a:p>
            <a:pPr eaLnBrk="1" hangingPunct="1"/>
            <a:r>
              <a:rPr lang="en-US" sz="2000" dirty="0">
                <a:solidFill>
                  <a:srgbClr val="000090"/>
                </a:solidFill>
                <a:ea typeface="ヒラギノ角ゴ ProN W3" charset="0"/>
                <a:cs typeface="Arial" charset="0"/>
                <a:sym typeface="Calibri" charset="0"/>
              </a:rPr>
              <a:t>SF fission </a:t>
            </a:r>
            <a:r>
              <a:rPr lang="ja-JP" altLang="en-US" sz="2000">
                <a:solidFill>
                  <a:srgbClr val="000090"/>
                </a:solidFill>
                <a:ea typeface="ヒラギノ角ゴ ProN W3" charset="0"/>
                <a:cs typeface="Arial" charset="0"/>
                <a:sym typeface="Calibri" charset="0"/>
              </a:rPr>
              <a:t>“</a:t>
            </a:r>
            <a:r>
              <a:rPr lang="en-US" altLang="ja-JP" sz="2000" dirty="0">
                <a:solidFill>
                  <a:srgbClr val="000090"/>
                </a:solidFill>
                <a:ea typeface="ヒラギノ角ゴ ProN W3" charset="0"/>
                <a:cs typeface="Arial" charset="0"/>
                <a:sym typeface="Calibri" charset="0"/>
              </a:rPr>
              <a:t>Death Valley</a:t>
            </a:r>
            <a:r>
              <a:rPr lang="ja-JP" altLang="en-US" sz="2000">
                <a:solidFill>
                  <a:srgbClr val="000090"/>
                </a:solidFill>
                <a:ea typeface="ヒラギノ角ゴ ProN W3" charset="0"/>
                <a:cs typeface="Arial" charset="0"/>
                <a:sym typeface="Calibri" charset="0"/>
              </a:rPr>
              <a:t>”</a:t>
            </a:r>
            <a:r>
              <a:rPr lang="en-US" altLang="ja-JP" sz="2000" dirty="0">
                <a:solidFill>
                  <a:srgbClr val="000090"/>
                </a:solidFill>
                <a:ea typeface="ヒラギノ角ゴ ProN W3" charset="0"/>
                <a:cs typeface="Arial" charset="0"/>
                <a:sym typeface="Calibri" charset="0"/>
              </a:rPr>
              <a:t> around N=170</a:t>
            </a:r>
            <a:endParaRPr lang="en-US" sz="2000" dirty="0">
              <a:solidFill>
                <a:srgbClr val="000090"/>
              </a:solidFill>
              <a:ea typeface="ヒラギノ角ゴ ProN W3" charset="0"/>
              <a:cs typeface="Arial" charset="0"/>
              <a:sym typeface="Calibri" charset="0"/>
            </a:endParaRPr>
          </a:p>
        </p:txBody>
      </p:sp>
      <p:sp>
        <p:nvSpPr>
          <p:cNvPr id="9" name="TextBox 8">
            <a:extLst>
              <a:ext uri="{FF2B5EF4-FFF2-40B4-BE49-F238E27FC236}">
                <a16:creationId xmlns:a16="http://schemas.microsoft.com/office/drawing/2014/main" id="{03C5494C-DAE4-A14B-A101-AD9443DBA43D}"/>
              </a:ext>
            </a:extLst>
          </p:cNvPr>
          <p:cNvSpPr txBox="1"/>
          <p:nvPr/>
        </p:nvSpPr>
        <p:spPr>
          <a:xfrm>
            <a:off x="2622356" y="3223273"/>
            <a:ext cx="4626453" cy="1446550"/>
          </a:xfrm>
          <a:prstGeom prst="rect">
            <a:avLst/>
          </a:prstGeom>
          <a:solidFill>
            <a:schemeClr val="bg1"/>
          </a:solidFill>
          <a:ln>
            <a:solidFill>
              <a:schemeClr val="tx1"/>
            </a:solidFill>
          </a:ln>
        </p:spPr>
        <p:txBody>
          <a:bodyPr wrap="square" rtlCol="0">
            <a:spAutoFit/>
          </a:bodyPr>
          <a:lstStyle/>
          <a:p>
            <a:r>
              <a:rPr lang="en-US" sz="4400" dirty="0"/>
              <a:t>No </a:t>
            </a:r>
            <a:r>
              <a:rPr lang="en-US" sz="4400" dirty="0" err="1"/>
              <a:t>superhavy</a:t>
            </a:r>
            <a:r>
              <a:rPr lang="en-US" sz="4400" dirty="0"/>
              <a:t> island of stability!</a:t>
            </a:r>
          </a:p>
        </p:txBody>
      </p:sp>
    </p:spTree>
    <p:extLst>
      <p:ext uri="{BB962C8B-B14F-4D97-AF65-F5344CB8AC3E}">
        <p14:creationId xmlns:p14="http://schemas.microsoft.com/office/powerpoint/2010/main" val="338834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D99A92-6F72-7644-8FC3-200DC52AA279}"/>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02B4F30F-796C-DC40-A944-71436AC696E7}"/>
              </a:ext>
            </a:extLst>
          </p:cNvPr>
          <p:cNvSpPr>
            <a:spLocks noGrp="1"/>
          </p:cNvSpPr>
          <p:nvPr>
            <p:ph type="sldNum" sz="quarter" idx="4"/>
          </p:nvPr>
        </p:nvSpPr>
        <p:spPr/>
        <p:txBody>
          <a:bodyPr/>
          <a:lstStyle/>
          <a:p>
            <a:fld id="{987C7CF1-4D7D-C941-87F6-6592CA3F7595}" type="slidenum">
              <a:rPr lang="en-US" smtClean="0"/>
              <a:t>19</a:t>
            </a:fld>
            <a:endParaRPr lang="en-US"/>
          </a:p>
        </p:txBody>
      </p:sp>
      <p:pic>
        <p:nvPicPr>
          <p:cNvPr id="4" name="Picture 3" descr="A graph of a graph of a graph&#10;&#10;Description automatically generated with medium confidence">
            <a:extLst>
              <a:ext uri="{FF2B5EF4-FFF2-40B4-BE49-F238E27FC236}">
                <a16:creationId xmlns:a16="http://schemas.microsoft.com/office/drawing/2014/main" id="{D942C0EA-806E-8DC1-FAB5-FADA4EA73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34" y="526646"/>
            <a:ext cx="4935365" cy="5702580"/>
          </a:xfrm>
          <a:prstGeom prst="rect">
            <a:avLst/>
          </a:prstGeom>
        </p:spPr>
      </p:pic>
      <p:sp>
        <p:nvSpPr>
          <p:cNvPr id="5" name="TextBox 4">
            <a:extLst>
              <a:ext uri="{FF2B5EF4-FFF2-40B4-BE49-F238E27FC236}">
                <a16:creationId xmlns:a16="http://schemas.microsoft.com/office/drawing/2014/main" id="{130CF559-6258-EAAD-1948-FBD06F66688F}"/>
              </a:ext>
            </a:extLst>
          </p:cNvPr>
          <p:cNvSpPr txBox="1"/>
          <p:nvPr/>
        </p:nvSpPr>
        <p:spPr>
          <a:xfrm>
            <a:off x="5287339" y="500560"/>
            <a:ext cx="3191101" cy="584775"/>
          </a:xfrm>
          <a:prstGeom prst="rect">
            <a:avLst/>
          </a:prstGeom>
          <a:noFill/>
        </p:spPr>
        <p:txBody>
          <a:bodyPr wrap="square">
            <a:spAutoFit/>
          </a:bodyPr>
          <a:lstStyle/>
          <a:p>
            <a:r>
              <a:rPr lang="en-US" sz="1600" baseline="0" dirty="0" err="1"/>
              <a:t>J.Sadhukhan</a:t>
            </a:r>
            <a:r>
              <a:rPr lang="en-US" sz="1600" baseline="0" dirty="0"/>
              <a:t> et al., Phys. Rev. C, 105, 014619 (2022)</a:t>
            </a:r>
          </a:p>
        </p:txBody>
      </p:sp>
      <p:sp>
        <p:nvSpPr>
          <p:cNvPr id="7" name="TextBox 6">
            <a:extLst>
              <a:ext uri="{FF2B5EF4-FFF2-40B4-BE49-F238E27FC236}">
                <a16:creationId xmlns:a16="http://schemas.microsoft.com/office/drawing/2014/main" id="{200D041C-91FC-A483-696E-5F923D8DBF2A}"/>
              </a:ext>
            </a:extLst>
          </p:cNvPr>
          <p:cNvSpPr txBox="1"/>
          <p:nvPr/>
        </p:nvSpPr>
        <p:spPr>
          <a:xfrm>
            <a:off x="5038184" y="1080119"/>
            <a:ext cx="3252485" cy="923330"/>
          </a:xfrm>
          <a:prstGeom prst="rect">
            <a:avLst/>
          </a:prstGeom>
          <a:noFill/>
        </p:spPr>
        <p:txBody>
          <a:bodyPr wrap="square">
            <a:spAutoFit/>
          </a:bodyPr>
          <a:lstStyle/>
          <a:p>
            <a:pPr marL="285750" indent="-285750">
              <a:buFont typeface="Arial" panose="020B0604020202020204" pitchFamily="34" charset="0"/>
              <a:buChar char="•"/>
            </a:pPr>
            <a:r>
              <a:rPr lang="en-US" baseline="0" dirty="0"/>
              <a:t>Hybrid model (blue bands)  </a:t>
            </a:r>
          </a:p>
          <a:p>
            <a:pPr marL="285750" indent="-285750">
              <a:buFont typeface="Arial" panose="020B0604020202020204" pitchFamily="34" charset="0"/>
              <a:buChar char="•"/>
            </a:pPr>
            <a:r>
              <a:rPr lang="en-US" baseline="0" dirty="0"/>
              <a:t>BSM (gray dashed lines)</a:t>
            </a:r>
          </a:p>
          <a:p>
            <a:pPr marL="285750" indent="-285750">
              <a:buFont typeface="Arial" panose="020B0604020202020204" pitchFamily="34" charset="0"/>
              <a:buChar char="•"/>
            </a:pPr>
            <a:r>
              <a:rPr lang="en-US" baseline="0" dirty="0"/>
              <a:t>SPM (black dashed lines)</a:t>
            </a:r>
          </a:p>
        </p:txBody>
      </p:sp>
      <p:sp>
        <p:nvSpPr>
          <p:cNvPr id="8" name="TextBox 7">
            <a:extLst>
              <a:ext uri="{FF2B5EF4-FFF2-40B4-BE49-F238E27FC236}">
                <a16:creationId xmlns:a16="http://schemas.microsoft.com/office/drawing/2014/main" id="{DC4EC778-BA61-45B5-A375-8D2407FE5ADC}"/>
              </a:ext>
            </a:extLst>
          </p:cNvPr>
          <p:cNvSpPr txBox="1"/>
          <p:nvPr/>
        </p:nvSpPr>
        <p:spPr>
          <a:xfrm>
            <a:off x="715355" y="44766"/>
            <a:ext cx="8090703" cy="400110"/>
          </a:xfrm>
          <a:prstGeom prst="rect">
            <a:avLst/>
          </a:prstGeom>
          <a:noFill/>
        </p:spPr>
        <p:txBody>
          <a:bodyPr wrap="square">
            <a:spAutoFit/>
          </a:bodyPr>
          <a:lstStyle/>
          <a:p>
            <a:r>
              <a:rPr lang="en-US" sz="2000" baseline="0" dirty="0">
                <a:solidFill>
                  <a:srgbClr val="7030A0"/>
                </a:solidFill>
              </a:rPr>
              <a:t>Theoretical description of fission yields: fast and efficient global model</a:t>
            </a:r>
          </a:p>
        </p:txBody>
      </p:sp>
      <p:sp>
        <p:nvSpPr>
          <p:cNvPr id="6" name="TextBox 5">
            <a:extLst>
              <a:ext uri="{FF2B5EF4-FFF2-40B4-BE49-F238E27FC236}">
                <a16:creationId xmlns:a16="http://schemas.microsoft.com/office/drawing/2014/main" id="{A7AD79DA-C01E-C03B-8776-ECE944AAEF20}"/>
              </a:ext>
            </a:extLst>
          </p:cNvPr>
          <p:cNvSpPr txBox="1"/>
          <p:nvPr/>
        </p:nvSpPr>
        <p:spPr>
          <a:xfrm>
            <a:off x="5650720" y="5219073"/>
            <a:ext cx="3252485" cy="1200329"/>
          </a:xfrm>
          <a:prstGeom prst="rect">
            <a:avLst/>
          </a:prstGeom>
          <a:noFill/>
        </p:spPr>
        <p:txBody>
          <a:bodyPr wrap="square">
            <a:spAutoFit/>
          </a:bodyPr>
          <a:lstStyle/>
          <a:p>
            <a:r>
              <a:rPr lang="en-US" baseline="0" dirty="0">
                <a:solidFill>
                  <a:srgbClr val="FF0000"/>
                </a:solidFill>
              </a:rPr>
              <a:t>Fission of synthesized SHN happens at high excitation energy: thermal aspects play a role!</a:t>
            </a:r>
          </a:p>
        </p:txBody>
      </p:sp>
      <p:pic>
        <p:nvPicPr>
          <p:cNvPr id="10" name="Picture 9" descr="A graph of a graph of numbers and points&#10;&#10;Description automatically generated with medium confidence">
            <a:extLst>
              <a:ext uri="{FF2B5EF4-FFF2-40B4-BE49-F238E27FC236}">
                <a16:creationId xmlns:a16="http://schemas.microsoft.com/office/drawing/2014/main" id="{92C777E1-1E72-B6E6-03DC-6686E2CF2BC5}"/>
              </a:ext>
            </a:extLst>
          </p:cNvPr>
          <p:cNvPicPr>
            <a:picLocks noChangeAspect="1"/>
          </p:cNvPicPr>
          <p:nvPr/>
        </p:nvPicPr>
        <p:blipFill>
          <a:blip r:embed="rId3"/>
          <a:stretch>
            <a:fillRect/>
          </a:stretch>
        </p:blipFill>
        <p:spPr>
          <a:xfrm>
            <a:off x="5287339" y="2667840"/>
            <a:ext cx="3111054" cy="2597927"/>
          </a:xfrm>
          <a:prstGeom prst="rect">
            <a:avLst/>
          </a:prstGeom>
        </p:spPr>
      </p:pic>
      <p:sp>
        <p:nvSpPr>
          <p:cNvPr id="11" name="TextBox 10">
            <a:extLst>
              <a:ext uri="{FF2B5EF4-FFF2-40B4-BE49-F238E27FC236}">
                <a16:creationId xmlns:a16="http://schemas.microsoft.com/office/drawing/2014/main" id="{AEB8F321-7859-5078-DDD4-1E54D7D460E8}"/>
              </a:ext>
            </a:extLst>
          </p:cNvPr>
          <p:cNvSpPr txBox="1"/>
          <p:nvPr/>
        </p:nvSpPr>
        <p:spPr>
          <a:xfrm>
            <a:off x="5517053" y="2079632"/>
            <a:ext cx="3370520" cy="584775"/>
          </a:xfrm>
          <a:prstGeom prst="rect">
            <a:avLst/>
          </a:prstGeom>
          <a:noFill/>
        </p:spPr>
        <p:txBody>
          <a:bodyPr wrap="square">
            <a:spAutoFit/>
          </a:bodyPr>
          <a:lstStyle/>
          <a:p>
            <a:r>
              <a:rPr lang="en-US" sz="1600" baseline="0" dirty="0" err="1"/>
              <a:t>J.Pei</a:t>
            </a:r>
            <a:r>
              <a:rPr lang="en-US" sz="1600" baseline="0" dirty="0"/>
              <a:t> et al., Phys. Rev. Lett., 102, 192501  (2009)</a:t>
            </a:r>
          </a:p>
        </p:txBody>
      </p:sp>
    </p:spTree>
    <p:extLst>
      <p:ext uri="{BB962C8B-B14F-4D97-AF65-F5344CB8AC3E}">
        <p14:creationId xmlns:p14="http://schemas.microsoft.com/office/powerpoint/2010/main" val="95997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87C7CF1-4D7D-C941-87F6-6592CA3F7595}" type="slidenum">
              <a:rPr lang="en-US" smtClean="0"/>
              <a:t>2</a:t>
            </a:fld>
            <a:endParaRPr lang="en-US"/>
          </a:p>
        </p:txBody>
      </p:sp>
      <p:sp>
        <p:nvSpPr>
          <p:cNvPr id="61" name="Rectangle 10"/>
          <p:cNvSpPr>
            <a:spLocks noChangeArrowheads="1"/>
          </p:cNvSpPr>
          <p:nvPr/>
        </p:nvSpPr>
        <p:spPr bwMode="auto">
          <a:xfrm>
            <a:off x="2191461" y="109649"/>
            <a:ext cx="4975542" cy="520701"/>
          </a:xfrm>
          <a:prstGeom prst="rect">
            <a:avLst/>
          </a:prstGeom>
          <a:noFill/>
          <a:ln w="12700">
            <a:noFill/>
            <a:miter lim="800000"/>
            <a:headEnd/>
            <a:tailEnd/>
          </a:ln>
          <a:effectLst/>
        </p:spPr>
        <p:txBody>
          <a:bodyPr wrap="square" lIns="90488" tIns="44450" rIns="90488" bIns="44450">
            <a:spAutoFit/>
          </a:bodyPr>
          <a:lstStyle/>
          <a:p>
            <a:pPr algn="ctr">
              <a:defRPr/>
            </a:pPr>
            <a:r>
              <a:rPr lang="en-US" sz="2800" dirty="0">
                <a:solidFill>
                  <a:srgbClr val="000090"/>
                </a:solidFill>
                <a:effectLst>
                  <a:outerShdw blurRad="38100" dist="38100" dir="2700000" algn="tl">
                    <a:srgbClr val="DDDDDD"/>
                  </a:outerShdw>
                </a:effectLst>
                <a:latin typeface="Arial"/>
                <a:cs typeface="Arial"/>
              </a:rPr>
              <a:t>The Nuclear Landscape</a:t>
            </a:r>
          </a:p>
        </p:txBody>
      </p:sp>
      <p:pic>
        <p:nvPicPr>
          <p:cNvPr id="50" name="Picture 49" descr="Landscap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7" y="1370741"/>
            <a:ext cx="8960429" cy="4378513"/>
          </a:xfrm>
          <a:prstGeom prst="rect">
            <a:avLst/>
          </a:prstGeom>
        </p:spPr>
      </p:pic>
      <p:grpSp>
        <p:nvGrpSpPr>
          <p:cNvPr id="100" name="Group 42"/>
          <p:cNvGrpSpPr>
            <a:grpSpLocks/>
          </p:cNvGrpSpPr>
          <p:nvPr/>
        </p:nvGrpSpPr>
        <p:grpSpPr bwMode="auto">
          <a:xfrm>
            <a:off x="6037917" y="208864"/>
            <a:ext cx="3339512" cy="2108794"/>
            <a:chOff x="3049" y="231"/>
            <a:chExt cx="2152" cy="1473"/>
          </a:xfrm>
        </p:grpSpPr>
        <p:sp>
          <p:nvSpPr>
            <p:cNvPr id="102" name="AutoShape 43"/>
            <p:cNvSpPr>
              <a:spLocks noChangeArrowheads="1"/>
            </p:cNvSpPr>
            <p:nvPr/>
          </p:nvSpPr>
          <p:spPr bwMode="auto">
            <a:xfrm rot="20574917" flipH="1">
              <a:off x="3049" y="231"/>
              <a:ext cx="2152" cy="1473"/>
            </a:xfrm>
            <a:prstGeom prst="irregularSeal2">
              <a:avLst/>
            </a:prstGeom>
            <a:solidFill>
              <a:srgbClr val="FFEA18"/>
            </a:solidFill>
            <a:ln w="28575">
              <a:solidFill>
                <a:srgbClr val="FC0128"/>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sp>
          <p:nvSpPr>
            <p:cNvPr id="103" name="Text Box 44"/>
            <p:cNvSpPr txBox="1">
              <a:spLocks noChangeArrowheads="1"/>
            </p:cNvSpPr>
            <p:nvPr/>
          </p:nvSpPr>
          <p:spPr bwMode="auto">
            <a:xfrm>
              <a:off x="3616" y="559"/>
              <a:ext cx="1240" cy="7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err="1">
                  <a:ln>
                    <a:noFill/>
                  </a:ln>
                  <a:solidFill>
                    <a:srgbClr val="000090"/>
                  </a:solidFill>
                  <a:effectLst/>
                  <a:uLnTx/>
                  <a:uFillTx/>
                  <a:latin typeface="Arial" panose="020B0604020202020204" pitchFamily="34" charset="0"/>
                  <a:cs typeface="Arial" panose="020B0604020202020204" pitchFamily="34" charset="0"/>
                </a:rPr>
                <a:t>superheavy</a:t>
              </a:r>
              <a:endParaRPr kumimoji="0" lang="en-US" sz="2000" i="0" u="none" strike="noStrike" kern="0" cap="none" spc="0" normalizeH="0" baseline="0" noProof="0" dirty="0">
                <a:ln>
                  <a:noFill/>
                </a:ln>
                <a:solidFill>
                  <a:srgbClr val="00009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rgbClr val="000090"/>
                  </a:solidFill>
                  <a:effectLst/>
                  <a:uLnTx/>
                  <a:uFillTx/>
                  <a:latin typeface="Arial" panose="020B0604020202020204" pitchFamily="34" charset="0"/>
                  <a:cs typeface="Arial" panose="020B0604020202020204" pitchFamily="34" charset="0"/>
                </a:rPr>
                <a:t>Nuclei</a:t>
              </a:r>
              <a:endParaRPr kumimoji="0" lang="pl-PL" sz="2000" i="0" u="none" strike="noStrike" kern="0" cap="none" spc="0" normalizeH="0" baseline="0" noProof="0" dirty="0">
                <a:ln>
                  <a:noFill/>
                </a:ln>
                <a:solidFill>
                  <a:srgbClr val="00009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pl-PL" sz="2000" kern="0" dirty="0">
                  <a:solidFill>
                    <a:srgbClr val="000090"/>
                  </a:solidFill>
                  <a:latin typeface="Arial" panose="020B0604020202020204" pitchFamily="34" charset="0"/>
                  <a:cs typeface="Arial" panose="020B0604020202020204" pitchFamily="34" charset="0"/>
                </a:rPr>
                <a:t>(</a:t>
              </a:r>
              <a:r>
                <a:rPr lang="pl-PL" sz="2000" kern="0" dirty="0" err="1">
                  <a:solidFill>
                    <a:srgbClr val="000090"/>
                  </a:solidFill>
                  <a:latin typeface="Arial" panose="020B0604020202020204" pitchFamily="34" charset="0"/>
                  <a:cs typeface="Arial" panose="020B0604020202020204" pitchFamily="34" charset="0"/>
                </a:rPr>
                <a:t>all</a:t>
              </a:r>
              <a:r>
                <a:rPr lang="pl-PL" sz="2000" kern="0" dirty="0">
                  <a:solidFill>
                    <a:srgbClr val="000090"/>
                  </a:solidFill>
                  <a:latin typeface="Arial" panose="020B0604020202020204" pitchFamily="34" charset="0"/>
                  <a:cs typeface="Arial" panose="020B0604020202020204" pitchFamily="34" charset="0"/>
                </a:rPr>
                <a:t> </a:t>
              </a:r>
              <a:r>
                <a:rPr lang="pl-PL" sz="2000" kern="0" dirty="0" err="1">
                  <a:solidFill>
                    <a:srgbClr val="000090"/>
                  </a:solidFill>
                  <a:latin typeface="Arial" panose="020B0604020202020204" pitchFamily="34" charset="0"/>
                  <a:cs typeface="Arial" panose="020B0604020202020204" pitchFamily="34" charset="0"/>
                </a:rPr>
                <a:t>radioactive</a:t>
              </a:r>
              <a:r>
                <a:rPr lang="pl-PL" sz="2000" kern="0" dirty="0">
                  <a:solidFill>
                    <a:srgbClr val="000090"/>
                  </a:solidFill>
                  <a:latin typeface="Arial" panose="020B0604020202020204" pitchFamily="34" charset="0"/>
                  <a:cs typeface="Arial" panose="020B0604020202020204" pitchFamily="34" charset="0"/>
                </a:rPr>
                <a:t>)</a:t>
              </a:r>
              <a:endParaRPr kumimoji="0" lang="en-US" sz="2000" i="0" u="none" strike="noStrike" kern="0" cap="none" spc="0" normalizeH="0" baseline="0" noProof="0" dirty="0">
                <a:ln>
                  <a:noFill/>
                </a:ln>
                <a:solidFill>
                  <a:srgbClr val="000090"/>
                </a:solidFill>
                <a:effectLst/>
                <a:uLnTx/>
                <a:uFillTx/>
                <a:latin typeface="Arial" panose="020B0604020202020204" pitchFamily="34" charset="0"/>
                <a:cs typeface="Arial" panose="020B0604020202020204" pitchFamily="34" charset="0"/>
              </a:endParaRPr>
            </a:p>
          </p:txBody>
        </p:sp>
      </p:grpSp>
      <p:pic>
        <p:nvPicPr>
          <p:cNvPr id="9" name="Picture 8" descr="nucleu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89" y="268009"/>
            <a:ext cx="1280172" cy="1211098"/>
          </a:xfrm>
          <a:prstGeom prst="rect">
            <a:avLst/>
          </a:prstGeom>
          <a:noFill/>
        </p:spPr>
      </p:pic>
      <p:sp>
        <p:nvSpPr>
          <p:cNvPr id="4" name="Footer Placeholder 3">
            <a:extLst>
              <a:ext uri="{FF2B5EF4-FFF2-40B4-BE49-F238E27FC236}">
                <a16:creationId xmlns:a16="http://schemas.microsoft.com/office/drawing/2014/main" id="{2CC991A2-6DA8-4140-9325-292F7499CDE8}"/>
              </a:ext>
            </a:extLst>
          </p:cNvPr>
          <p:cNvSpPr>
            <a:spLocks noGrp="1"/>
          </p:cNvSpPr>
          <p:nvPr>
            <p:ph type="ftr" sz="quarter" idx="3"/>
          </p:nvPr>
        </p:nvSpPr>
        <p:spPr/>
        <p:txBody>
          <a:bodyPr/>
          <a:lstStyle/>
          <a:p>
            <a:r>
              <a:rPr lang="en-US"/>
              <a:t>W. Nazarewicz, Tongji University Nov. 2025</a:t>
            </a:r>
          </a:p>
        </p:txBody>
      </p:sp>
      <p:sp>
        <p:nvSpPr>
          <p:cNvPr id="10" name="Rectangle 9">
            <a:extLst>
              <a:ext uri="{FF2B5EF4-FFF2-40B4-BE49-F238E27FC236}">
                <a16:creationId xmlns:a16="http://schemas.microsoft.com/office/drawing/2014/main" id="{9C7748A4-B114-D043-8096-A1D7568AB89B}"/>
              </a:ext>
            </a:extLst>
          </p:cNvPr>
          <p:cNvSpPr/>
          <p:nvPr/>
        </p:nvSpPr>
        <p:spPr>
          <a:xfrm>
            <a:off x="153980" y="5819492"/>
            <a:ext cx="9006953" cy="707886"/>
          </a:xfrm>
          <a:prstGeom prst="rect">
            <a:avLst/>
          </a:prstGeom>
        </p:spPr>
        <p:txBody>
          <a:bodyPr wrap="square">
            <a:spAutoFit/>
          </a:bodyPr>
          <a:lstStyle/>
          <a:p>
            <a:r>
              <a:rPr lang="en-US" sz="2000" dirty="0">
                <a:solidFill>
                  <a:srgbClr val="002060"/>
                </a:solidFill>
              </a:rPr>
              <a:t>The term</a:t>
            </a:r>
            <a:r>
              <a:rPr lang="pl-PL" sz="2000" dirty="0">
                <a:solidFill>
                  <a:srgbClr val="002060"/>
                </a:solidFill>
              </a:rPr>
              <a:t> </a:t>
            </a:r>
            <a:r>
              <a:rPr lang="en-US" sz="2000" i="1" dirty="0" err="1">
                <a:solidFill>
                  <a:srgbClr val="002060"/>
                </a:solidFill>
              </a:rPr>
              <a:t>superheavy</a:t>
            </a:r>
            <a:r>
              <a:rPr lang="en-US" sz="2000" i="1" dirty="0">
                <a:solidFill>
                  <a:srgbClr val="002060"/>
                </a:solidFill>
              </a:rPr>
              <a:t> elements </a:t>
            </a:r>
            <a:r>
              <a:rPr lang="en-US" sz="2000" dirty="0">
                <a:solidFill>
                  <a:srgbClr val="002060"/>
                </a:solidFill>
              </a:rPr>
              <a:t>usually refers to </a:t>
            </a:r>
            <a:r>
              <a:rPr lang="en-US" sz="2000" dirty="0" err="1">
                <a:solidFill>
                  <a:srgbClr val="002060"/>
                </a:solidFill>
              </a:rPr>
              <a:t>transactinides</a:t>
            </a:r>
            <a:r>
              <a:rPr lang="pl-PL" sz="2000" dirty="0">
                <a:solidFill>
                  <a:srgbClr val="002060"/>
                </a:solidFill>
              </a:rPr>
              <a:t> − </a:t>
            </a:r>
            <a:r>
              <a:rPr lang="en-US" sz="2000" dirty="0">
                <a:solidFill>
                  <a:srgbClr val="002060"/>
                </a:solidFill>
              </a:rPr>
              <a:t>the chemical elements with atomic numbers </a:t>
            </a:r>
            <a:r>
              <a:rPr lang="en-US" sz="2000" i="1" dirty="0">
                <a:solidFill>
                  <a:srgbClr val="002060"/>
                </a:solidFill>
              </a:rPr>
              <a:t>Z</a:t>
            </a:r>
            <a:r>
              <a:rPr lang="pl-PL" sz="2000" dirty="0">
                <a:solidFill>
                  <a:srgbClr val="002060"/>
                </a:solidFill>
              </a:rPr>
              <a:t>≥</a:t>
            </a:r>
            <a:r>
              <a:rPr lang="en-US" sz="2000" dirty="0">
                <a:solidFill>
                  <a:srgbClr val="002060"/>
                </a:solidFill>
              </a:rPr>
              <a:t>104.</a:t>
            </a:r>
          </a:p>
        </p:txBody>
      </p:sp>
    </p:spTree>
    <p:extLst>
      <p:ext uri="{BB962C8B-B14F-4D97-AF65-F5344CB8AC3E}">
        <p14:creationId xmlns:p14="http://schemas.microsoft.com/office/powerpoint/2010/main" val="70387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B2C70C-AEFD-2A5E-2492-F880413598E2}"/>
              </a:ext>
            </a:extLst>
          </p:cNvPr>
          <p:cNvSpPr>
            <a:spLocks noGrp="1"/>
          </p:cNvSpPr>
          <p:nvPr>
            <p:ph type="ftr" sz="quarter" idx="3"/>
          </p:nvPr>
        </p:nvSpPr>
        <p:spPr/>
        <p:txBody>
          <a:bodyPr/>
          <a:lstStyle/>
          <a:p>
            <a:pPr marL="0" marR="0" lvl="0" indent="0" algn="r" defTabSz="457200"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4308"/>
                </a:solidFill>
                <a:effectLst/>
                <a:uLnTx/>
                <a:uFillTx/>
                <a:latin typeface="Arial"/>
                <a:ea typeface="+mn-ea"/>
                <a:cs typeface="Arial"/>
              </a:rPr>
              <a:t>W. Nazarewicz, Tongji University Nov. 2025</a:t>
            </a:r>
            <a:endParaRPr kumimoji="0" lang="en-US" sz="1200" b="0" i="0" u="none" strike="noStrike" kern="1200" cap="none" spc="0" normalizeH="0" baseline="0" noProof="0" dirty="0">
              <a:ln>
                <a:noFill/>
              </a:ln>
              <a:solidFill>
                <a:srgbClr val="064308"/>
              </a:solidFill>
              <a:effectLst/>
              <a:uLnTx/>
              <a:uFillTx/>
              <a:latin typeface="Arial"/>
              <a:ea typeface="+mn-ea"/>
              <a:cs typeface="Arial"/>
            </a:endParaRPr>
          </a:p>
        </p:txBody>
      </p:sp>
      <p:sp>
        <p:nvSpPr>
          <p:cNvPr id="3" name="Slide Number Placeholder 2">
            <a:extLst>
              <a:ext uri="{FF2B5EF4-FFF2-40B4-BE49-F238E27FC236}">
                <a16:creationId xmlns:a16="http://schemas.microsoft.com/office/drawing/2014/main" id="{F0767E95-5AE0-C40A-2B99-156CB89C0B99}"/>
              </a:ext>
            </a:extLst>
          </p:cNvPr>
          <p:cNvSpPr>
            <a:spLocks noGrp="1"/>
          </p:cNvSpPr>
          <p:nvPr>
            <p:ph type="sldNum" sz="quarter" idx="4"/>
          </p:nvPr>
        </p:nvSpPr>
        <p:spPr/>
        <p:txBody>
          <a:bodyPr/>
          <a:lstStyle/>
          <a:p>
            <a:pPr marL="0" marR="0" lvl="0" indent="0" algn="r" defTabSz="456955" rtl="0" eaLnBrk="1" fontAlgn="base" latinLnBrk="0" hangingPunct="1">
              <a:lnSpc>
                <a:spcPct val="100000"/>
              </a:lnSpc>
              <a:spcBef>
                <a:spcPct val="0"/>
              </a:spcBef>
              <a:spcAft>
                <a:spcPct val="0"/>
              </a:spcAft>
              <a:buClrTx/>
              <a:buSzTx/>
              <a:buFontTx/>
              <a:buNone/>
              <a:tabLst/>
              <a:defRPr/>
            </a:pPr>
            <a:fld id="{987C7CF1-4D7D-C941-87F6-6592CA3F7595}"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rPr>
              <a:pPr marL="0" marR="0" lvl="0" indent="0" algn="r" defTabSz="456955"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endParaRPr>
          </a:p>
        </p:txBody>
      </p:sp>
      <p:sp>
        <p:nvSpPr>
          <p:cNvPr id="5" name="TextBox 4">
            <a:extLst>
              <a:ext uri="{FF2B5EF4-FFF2-40B4-BE49-F238E27FC236}">
                <a16:creationId xmlns:a16="http://schemas.microsoft.com/office/drawing/2014/main" id="{27D35EC7-95CE-CF77-8C23-A25BC72D2495}"/>
              </a:ext>
            </a:extLst>
          </p:cNvPr>
          <p:cNvSpPr txBox="1"/>
          <p:nvPr/>
        </p:nvSpPr>
        <p:spPr>
          <a:xfrm>
            <a:off x="1939636" y="140915"/>
            <a:ext cx="5472546" cy="769441"/>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128"/>
              </a:rPr>
              <a:t>Weak decays in superheavy nuclei</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ＭＳ Ｐゴシック" charset="-128"/>
              </a:rPr>
              <a:t>A. </a:t>
            </a:r>
            <a:r>
              <a:rPr kumimoji="0" lang="en-US" sz="2000" b="0" i="0" u="none" strike="noStrike" kern="1200" cap="none" spc="0" normalizeH="0" baseline="0" noProof="0" dirty="0" err="1">
                <a:ln>
                  <a:noFill/>
                </a:ln>
                <a:solidFill>
                  <a:prstClr val="black"/>
                </a:solidFill>
                <a:effectLst/>
                <a:uLnTx/>
                <a:uFillTx/>
                <a:latin typeface="Arial" charset="0"/>
                <a:ea typeface="ＭＳ Ｐゴシック" charset="-128"/>
              </a:rPr>
              <a:t>Ravlić</a:t>
            </a:r>
            <a:r>
              <a:rPr kumimoji="0" lang="en-US" sz="2000" b="0" i="0" u="none" strike="noStrike" kern="1200" cap="none" spc="0" normalizeH="0" baseline="0" noProof="0" dirty="0">
                <a:ln>
                  <a:noFill/>
                </a:ln>
                <a:solidFill>
                  <a:prstClr val="black"/>
                </a:solidFill>
                <a:effectLst/>
                <a:uLnTx/>
                <a:uFillTx/>
                <a:latin typeface="Arial" charset="0"/>
                <a:ea typeface="ＭＳ Ｐゴシック" charset="-128"/>
              </a:rPr>
              <a:t>, WN, arXiv:2409.04620</a:t>
            </a:r>
          </a:p>
        </p:txBody>
      </p:sp>
      <p:pic>
        <p:nvPicPr>
          <p:cNvPr id="11" name="Picture 10" descr="A graph of a number of numbers&#10;&#10;Description automatically generated with medium confidence">
            <a:extLst>
              <a:ext uri="{FF2B5EF4-FFF2-40B4-BE49-F238E27FC236}">
                <a16:creationId xmlns:a16="http://schemas.microsoft.com/office/drawing/2014/main" id="{B794A296-EF2D-495A-C324-F31EB2D19B7C}"/>
              </a:ext>
            </a:extLst>
          </p:cNvPr>
          <p:cNvPicPr>
            <a:picLocks noChangeAspect="1"/>
          </p:cNvPicPr>
          <p:nvPr/>
        </p:nvPicPr>
        <p:blipFill>
          <a:blip r:embed="rId2"/>
          <a:stretch>
            <a:fillRect/>
          </a:stretch>
        </p:blipFill>
        <p:spPr>
          <a:xfrm>
            <a:off x="167534" y="1326394"/>
            <a:ext cx="4387007" cy="4114797"/>
          </a:xfrm>
          <a:prstGeom prst="rect">
            <a:avLst/>
          </a:prstGeom>
        </p:spPr>
      </p:pic>
      <p:pic>
        <p:nvPicPr>
          <p:cNvPr id="15" name="Picture 14" descr="A group of graphs showing different colors&#10;&#10;Description automatically generated with medium confidence">
            <a:extLst>
              <a:ext uri="{FF2B5EF4-FFF2-40B4-BE49-F238E27FC236}">
                <a16:creationId xmlns:a16="http://schemas.microsoft.com/office/drawing/2014/main" id="{9069C0AD-AFF6-54E2-C768-6B2326CA9550}"/>
              </a:ext>
            </a:extLst>
          </p:cNvPr>
          <p:cNvPicPr>
            <a:picLocks noChangeAspect="1"/>
          </p:cNvPicPr>
          <p:nvPr/>
        </p:nvPicPr>
        <p:blipFill>
          <a:blip r:embed="rId3"/>
          <a:stretch>
            <a:fillRect/>
          </a:stretch>
        </p:blipFill>
        <p:spPr>
          <a:xfrm>
            <a:off x="4766556" y="1401536"/>
            <a:ext cx="4306895" cy="4039656"/>
          </a:xfrm>
          <a:prstGeom prst="rect">
            <a:avLst/>
          </a:prstGeom>
        </p:spPr>
      </p:pic>
      <p:sp>
        <p:nvSpPr>
          <p:cNvPr id="16" name="TextBox 15">
            <a:extLst>
              <a:ext uri="{FF2B5EF4-FFF2-40B4-BE49-F238E27FC236}">
                <a16:creationId xmlns:a16="http://schemas.microsoft.com/office/drawing/2014/main" id="{FCD7BAA2-6C7A-ACD9-4777-A110D4233BDA}"/>
              </a:ext>
            </a:extLst>
          </p:cNvPr>
          <p:cNvSpPr txBox="1"/>
          <p:nvPr/>
        </p:nvSpPr>
        <p:spPr>
          <a:xfrm>
            <a:off x="675268" y="5626396"/>
            <a:ext cx="3879273" cy="461665"/>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128"/>
              </a:rPr>
              <a:t>EC dominates over </a:t>
            </a:r>
            <a:r>
              <a:rPr kumimoji="0" lang="en-US" sz="2400" b="0" i="0" u="none" strike="noStrike" kern="1200" cap="none" spc="0" normalizeH="0" baseline="0" noProof="0" dirty="0">
                <a:ln>
                  <a:noFill/>
                </a:ln>
                <a:solidFill>
                  <a:prstClr val="black"/>
                </a:solidFill>
                <a:effectLst/>
                <a:uLnTx/>
                <a:uFillTx/>
                <a:latin typeface="Symbol" pitchFamily="2" charset="2"/>
                <a:ea typeface="ＭＳ Ｐゴシック" charset="-128"/>
              </a:rPr>
              <a:t>b</a:t>
            </a:r>
            <a:r>
              <a:rPr kumimoji="0" lang="en-US" sz="2400" b="0" i="0" u="none" strike="noStrike" kern="1200" cap="none" spc="0" normalizeH="0" baseline="30000" noProof="0" dirty="0">
                <a:ln>
                  <a:noFill/>
                </a:ln>
                <a:solidFill>
                  <a:prstClr val="black"/>
                </a:solidFill>
                <a:effectLst/>
                <a:uLnTx/>
                <a:uFillTx/>
                <a:latin typeface="Arial" charset="0"/>
                <a:ea typeface="ＭＳ Ｐゴシック" charset="-128"/>
              </a:rPr>
              <a:t>+</a:t>
            </a:r>
            <a:r>
              <a:rPr kumimoji="0" lang="en-US" sz="2400" b="0" i="0" u="none" strike="noStrike" kern="1200" cap="none" spc="0" normalizeH="0" baseline="0" noProof="0" dirty="0">
                <a:ln>
                  <a:noFill/>
                </a:ln>
                <a:solidFill>
                  <a:prstClr val="black"/>
                </a:solidFill>
                <a:effectLst/>
                <a:uLnTx/>
                <a:uFillTx/>
                <a:latin typeface="Arial" charset="0"/>
                <a:ea typeface="ＭＳ Ｐゴシック" charset="-128"/>
              </a:rPr>
              <a:t> </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128"/>
            </a:endParaRPr>
          </a:p>
        </p:txBody>
      </p:sp>
      <p:sp>
        <p:nvSpPr>
          <p:cNvPr id="17" name="TextBox 16">
            <a:extLst>
              <a:ext uri="{FF2B5EF4-FFF2-40B4-BE49-F238E27FC236}">
                <a16:creationId xmlns:a16="http://schemas.microsoft.com/office/drawing/2014/main" id="{1EFB98E5-BD07-D33F-9E3E-A729B303B0A1}"/>
              </a:ext>
            </a:extLst>
          </p:cNvPr>
          <p:cNvSpPr txBox="1"/>
          <p:nvPr/>
        </p:nvSpPr>
        <p:spPr>
          <a:xfrm>
            <a:off x="5194178" y="5626396"/>
            <a:ext cx="3879273" cy="461665"/>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128"/>
              </a:rPr>
              <a:t>FF dominate</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128"/>
            </a:endParaRPr>
          </a:p>
        </p:txBody>
      </p:sp>
    </p:spTree>
    <p:extLst>
      <p:ext uri="{BB962C8B-B14F-4D97-AF65-F5344CB8AC3E}">
        <p14:creationId xmlns:p14="http://schemas.microsoft.com/office/powerpoint/2010/main" val="348981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E2CFEE8-DE9C-86DB-4207-EDF0EB83A332}"/>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B2D074C8-7993-8118-77EF-E4C91C905831}"/>
              </a:ext>
            </a:extLst>
          </p:cNvPr>
          <p:cNvSpPr>
            <a:spLocks noGrp="1"/>
          </p:cNvSpPr>
          <p:nvPr>
            <p:ph type="sldNum" sz="quarter" idx="4"/>
          </p:nvPr>
        </p:nvSpPr>
        <p:spPr/>
        <p:txBody>
          <a:bodyPr/>
          <a:lstStyle/>
          <a:p>
            <a:fld id="{987C7CF1-4D7D-C941-87F6-6592CA3F7595}" type="slidenum">
              <a:rPr lang="en-US" smtClean="0"/>
              <a:t>21</a:t>
            </a:fld>
            <a:endParaRPr lang="en-US"/>
          </a:p>
        </p:txBody>
      </p:sp>
      <p:sp>
        <p:nvSpPr>
          <p:cNvPr id="4" name="TextBox 3">
            <a:extLst>
              <a:ext uri="{FF2B5EF4-FFF2-40B4-BE49-F238E27FC236}">
                <a16:creationId xmlns:a16="http://schemas.microsoft.com/office/drawing/2014/main" id="{B15B31DE-FCE9-93CC-4234-DED17BE499F1}"/>
              </a:ext>
            </a:extLst>
          </p:cNvPr>
          <p:cNvSpPr txBox="1"/>
          <p:nvPr/>
        </p:nvSpPr>
        <p:spPr>
          <a:xfrm>
            <a:off x="5589678" y="214921"/>
            <a:ext cx="3081885" cy="584775"/>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Weak decays</a:t>
            </a:r>
          </a:p>
        </p:txBody>
      </p:sp>
      <p:sp>
        <p:nvSpPr>
          <p:cNvPr id="5" name="TextBox 4">
            <a:extLst>
              <a:ext uri="{FF2B5EF4-FFF2-40B4-BE49-F238E27FC236}">
                <a16:creationId xmlns:a16="http://schemas.microsoft.com/office/drawing/2014/main" id="{0BA0F441-9EFC-7236-3835-863246EEBA7C}"/>
              </a:ext>
            </a:extLst>
          </p:cNvPr>
          <p:cNvSpPr txBox="1"/>
          <p:nvPr/>
        </p:nvSpPr>
        <p:spPr>
          <a:xfrm>
            <a:off x="5392790" y="1548049"/>
            <a:ext cx="3751210" cy="2343590"/>
          </a:xfrm>
          <a:prstGeom prst="rect">
            <a:avLst/>
          </a:prstGeom>
          <a:noFill/>
        </p:spPr>
        <p:txBody>
          <a:bodyPr wrap="square">
            <a:spAutoFit/>
          </a:bodyPr>
          <a:lstStyle/>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proton-rich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transfermium</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nucle</a:t>
            </a:r>
            <a:r>
              <a:rPr lang="en-US" sz="2000" baseline="0" dirty="0" err="1">
                <a:solidFill>
                  <a:prstClr val="black"/>
                </a:solidFill>
                <a:latin typeface="Arial" panose="020B0604020202020204" pitchFamily="34" charset="0"/>
                <a:cs typeface="Arial" panose="020B0604020202020204" pitchFamily="34" charset="0"/>
              </a:rPr>
              <a:t>i</a:t>
            </a:r>
            <a:r>
              <a:rPr lang="en-US" sz="2000" baseline="0" dirty="0">
                <a:solidFill>
                  <a:prstClr val="black"/>
                </a:solidFill>
                <a:latin typeface="Arial" panose="020B0604020202020204" pitchFamily="34" charset="0"/>
                <a:cs typeface="Arial" panose="020B0604020202020204" pitchFamily="34" charset="0"/>
              </a:rPr>
              <a:t>, </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EC dominates over beta decay</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h</a:t>
            </a:r>
            <a:r>
              <a:rPr lang="en-US" sz="2000" baseline="0" dirty="0" err="1">
                <a:solidFill>
                  <a:prstClr val="black"/>
                </a:solidFill>
                <a:latin typeface="Arial" panose="020B0604020202020204" pitchFamily="34" charset="0"/>
                <a:cs typeface="Arial" panose="020B0604020202020204" pitchFamily="34" charset="0"/>
              </a:rPr>
              <a:t>eavy</a:t>
            </a:r>
            <a:r>
              <a:rPr lang="en-US" sz="2000" baseline="0" dirty="0">
                <a:solidFill>
                  <a:prstClr val="black"/>
                </a:solidFill>
                <a:latin typeface="Arial" panose="020B0604020202020204" pitchFamily="34" charset="0"/>
                <a:cs typeface="Arial" panose="020B0604020202020204" pitchFamily="34" charset="0"/>
              </a:rPr>
              <a:t> nuclei, f</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orbidden</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transitions dominate</a:t>
            </a:r>
          </a:p>
        </p:txBody>
      </p:sp>
      <p:pic>
        <p:nvPicPr>
          <p:cNvPr id="7" name="Picture 6" descr="A chart of a graph&#10;&#10;Description automatically generated with medium confidence">
            <a:extLst>
              <a:ext uri="{FF2B5EF4-FFF2-40B4-BE49-F238E27FC236}">
                <a16:creationId xmlns:a16="http://schemas.microsoft.com/office/drawing/2014/main" id="{89ADA0AE-8EE8-AC22-E7EF-CE8894DC708B}"/>
              </a:ext>
            </a:extLst>
          </p:cNvPr>
          <p:cNvPicPr>
            <a:picLocks noChangeAspect="1"/>
          </p:cNvPicPr>
          <p:nvPr/>
        </p:nvPicPr>
        <p:blipFill>
          <a:blip r:embed="rId2"/>
          <a:stretch>
            <a:fillRect/>
          </a:stretch>
        </p:blipFill>
        <p:spPr>
          <a:xfrm>
            <a:off x="187160" y="214921"/>
            <a:ext cx="5205630" cy="6107126"/>
          </a:xfrm>
          <a:prstGeom prst="rect">
            <a:avLst/>
          </a:prstGeom>
        </p:spPr>
      </p:pic>
      <p:sp>
        <p:nvSpPr>
          <p:cNvPr id="6" name="Rectangle 5">
            <a:extLst>
              <a:ext uri="{FF2B5EF4-FFF2-40B4-BE49-F238E27FC236}">
                <a16:creationId xmlns:a16="http://schemas.microsoft.com/office/drawing/2014/main" id="{25D0D4C4-EB68-C6CD-64EB-E862AEB5610D}"/>
              </a:ext>
            </a:extLst>
          </p:cNvPr>
          <p:cNvSpPr/>
          <p:nvPr/>
        </p:nvSpPr>
        <p:spPr>
          <a:xfrm>
            <a:off x="5689483" y="4639992"/>
            <a:ext cx="3197256" cy="1569660"/>
          </a:xfrm>
          <a:prstGeom prst="rect">
            <a:avLst/>
          </a:prstGeom>
        </p:spPr>
        <p:txBody>
          <a:bodyPr wrap="square">
            <a:spAutoFit/>
          </a:bodyPr>
          <a:lstStyle/>
          <a:p>
            <a:r>
              <a:rPr lang="en-US" sz="2400" dirty="0">
                <a:solidFill>
                  <a:srgbClr val="FF0000"/>
                </a:solidFill>
              </a:rPr>
              <a:t>Challenge: quantified predictions of weak decays, including forbidden ones</a:t>
            </a:r>
          </a:p>
        </p:txBody>
      </p:sp>
    </p:spTree>
    <p:extLst>
      <p:ext uri="{BB962C8B-B14F-4D97-AF65-F5344CB8AC3E}">
        <p14:creationId xmlns:p14="http://schemas.microsoft.com/office/powerpoint/2010/main" val="171772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87C7CF1-4D7D-C941-87F6-6592CA3F7595}" type="slidenum">
              <a:rPr lang="en-US" smtClean="0"/>
              <a:t>22</a:t>
            </a:fld>
            <a:endParaRPr lang="en-US"/>
          </a:p>
        </p:txBody>
      </p:sp>
      <p:sp>
        <p:nvSpPr>
          <p:cNvPr id="4" name="TextBox 3"/>
          <p:cNvSpPr txBox="1">
            <a:spLocks noChangeArrowheads="1"/>
          </p:cNvSpPr>
          <p:nvPr/>
        </p:nvSpPr>
        <p:spPr bwMode="auto">
          <a:xfrm>
            <a:off x="147363" y="2037856"/>
            <a:ext cx="8829103" cy="117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r>
              <a:rPr lang="en-US" sz="4400" dirty="0">
                <a:solidFill>
                  <a:srgbClr val="000090"/>
                </a:solidFill>
              </a:rPr>
              <a:t>How to get there? </a:t>
            </a:r>
          </a:p>
          <a:p>
            <a:pPr lvl="0" algn="ctr">
              <a:defRPr/>
            </a:pPr>
            <a:r>
              <a:rPr lang="en-US" sz="2667" dirty="0">
                <a:solidFill>
                  <a:prstClr val="black"/>
                </a:solidFill>
                <a:ea typeface="ＭＳ Ｐゴシック" charset="-128"/>
                <a:cs typeface="ＭＳ Ｐゴシック" charset="-128"/>
              </a:rPr>
              <a:t>A quest for predictive theory of production cross-sections</a:t>
            </a:r>
          </a:p>
        </p:txBody>
      </p:sp>
      <p:sp>
        <p:nvSpPr>
          <p:cNvPr id="5" name="TextBox 1"/>
          <p:cNvSpPr txBox="1">
            <a:spLocks noChangeArrowheads="1"/>
          </p:cNvSpPr>
          <p:nvPr/>
        </p:nvSpPr>
        <p:spPr bwMode="auto">
          <a:xfrm>
            <a:off x="1065014" y="4107553"/>
            <a:ext cx="722859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3200" dirty="0"/>
              <a:t>Best reactions?</a:t>
            </a:r>
          </a:p>
          <a:p>
            <a:pPr marL="457178" indent="-457178">
              <a:buFont typeface="Arial"/>
              <a:buChar char="•"/>
              <a:defRPr/>
            </a:pPr>
            <a:r>
              <a:rPr lang="en-US" sz="3200" dirty="0"/>
              <a:t>Multi-neutron transfer?</a:t>
            </a:r>
          </a:p>
          <a:p>
            <a:pPr marL="457178" indent="-457178">
              <a:buFont typeface="Arial"/>
              <a:buChar char="•"/>
              <a:defRPr/>
            </a:pPr>
            <a:r>
              <a:rPr lang="en-US" sz="3200" dirty="0"/>
              <a:t>Exotic beams (far into the future)?</a:t>
            </a:r>
          </a:p>
        </p:txBody>
      </p:sp>
      <p:sp>
        <p:nvSpPr>
          <p:cNvPr id="6" name="Footer Placeholder 5">
            <a:extLst>
              <a:ext uri="{FF2B5EF4-FFF2-40B4-BE49-F238E27FC236}">
                <a16:creationId xmlns:a16="http://schemas.microsoft.com/office/drawing/2014/main" id="{7A30B7F0-EC3E-C142-A5F1-AE235A69E4D8}"/>
              </a:ext>
            </a:extLst>
          </p:cNvPr>
          <p:cNvSpPr>
            <a:spLocks noGrp="1"/>
          </p:cNvSpPr>
          <p:nvPr>
            <p:ph type="ftr" sz="quarter" idx="3"/>
          </p:nvPr>
        </p:nvSpPr>
        <p:spPr/>
        <p:txBody>
          <a:bodyPr/>
          <a:lstStyle/>
          <a:p>
            <a:r>
              <a:rPr lang="en-US"/>
              <a:t>W. Nazarewicz, Tongji University Nov. 2025</a:t>
            </a:r>
          </a:p>
        </p:txBody>
      </p:sp>
      <p:sp>
        <p:nvSpPr>
          <p:cNvPr id="2" name="TextBox 1">
            <a:extLst>
              <a:ext uri="{FF2B5EF4-FFF2-40B4-BE49-F238E27FC236}">
                <a16:creationId xmlns:a16="http://schemas.microsoft.com/office/drawing/2014/main" id="{B94B6600-D7C4-A266-26BE-CBBEAF2002A2}"/>
              </a:ext>
            </a:extLst>
          </p:cNvPr>
          <p:cNvSpPr txBox="1"/>
          <p:nvPr/>
        </p:nvSpPr>
        <p:spPr>
          <a:xfrm>
            <a:off x="3131778" y="266344"/>
            <a:ext cx="3264035" cy="1323439"/>
          </a:xfrm>
          <a:prstGeom prst="rect">
            <a:avLst/>
          </a:prstGeom>
          <a:noFill/>
        </p:spPr>
        <p:txBody>
          <a:bodyPr wrap="none" rtlCol="0">
            <a:spAutoFit/>
          </a:bodyPr>
          <a:lstStyle/>
          <a:p>
            <a:r>
              <a:rPr lang="en-US" sz="8000" dirty="0">
                <a:solidFill>
                  <a:srgbClr val="000090"/>
                </a:solidFill>
              </a:rPr>
              <a:t>Fusion</a:t>
            </a:r>
          </a:p>
        </p:txBody>
      </p:sp>
    </p:spTree>
    <p:extLst>
      <p:ext uri="{BB962C8B-B14F-4D97-AF65-F5344CB8AC3E}">
        <p14:creationId xmlns:p14="http://schemas.microsoft.com/office/powerpoint/2010/main" val="15091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A1798-8AF1-10C0-63D7-16ADEA3372BB}"/>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2688DCBB-3E8C-CECB-4A78-89287023E119}"/>
              </a:ext>
            </a:extLst>
          </p:cNvPr>
          <p:cNvSpPr>
            <a:spLocks noGrp="1"/>
          </p:cNvSpPr>
          <p:nvPr>
            <p:ph type="sldNum" sz="quarter" idx="4"/>
          </p:nvPr>
        </p:nvSpPr>
        <p:spPr/>
        <p:txBody>
          <a:bodyPr/>
          <a:lstStyle/>
          <a:p>
            <a:fld id="{987C7CF1-4D7D-C941-87F6-6592CA3F7595}" type="slidenum">
              <a:rPr lang="en-US" smtClean="0"/>
              <a:t>23</a:t>
            </a:fld>
            <a:endParaRPr lang="en-US"/>
          </a:p>
        </p:txBody>
      </p:sp>
      <p:pic>
        <p:nvPicPr>
          <p:cNvPr id="4" name="Picture 3">
            <a:extLst>
              <a:ext uri="{FF2B5EF4-FFF2-40B4-BE49-F238E27FC236}">
                <a16:creationId xmlns:a16="http://schemas.microsoft.com/office/drawing/2014/main" id="{90CBA705-54B1-81DB-8470-FF66ADF7295F}"/>
              </a:ext>
            </a:extLst>
          </p:cNvPr>
          <p:cNvPicPr>
            <a:picLocks noChangeAspect="1"/>
          </p:cNvPicPr>
          <p:nvPr/>
        </p:nvPicPr>
        <p:blipFill>
          <a:blip r:embed="rId3"/>
          <a:stretch>
            <a:fillRect/>
          </a:stretch>
        </p:blipFill>
        <p:spPr>
          <a:xfrm>
            <a:off x="178830" y="917004"/>
            <a:ext cx="8797636" cy="5327831"/>
          </a:xfrm>
          <a:prstGeom prst="rect">
            <a:avLst/>
          </a:prstGeom>
        </p:spPr>
      </p:pic>
      <p:sp>
        <p:nvSpPr>
          <p:cNvPr id="12" name="TextBox 11">
            <a:extLst>
              <a:ext uri="{FF2B5EF4-FFF2-40B4-BE49-F238E27FC236}">
                <a16:creationId xmlns:a16="http://schemas.microsoft.com/office/drawing/2014/main" id="{9E35A51F-FCCA-3445-CC3A-6D25093D51A2}"/>
              </a:ext>
            </a:extLst>
          </p:cNvPr>
          <p:cNvSpPr txBox="1"/>
          <p:nvPr/>
        </p:nvSpPr>
        <p:spPr>
          <a:xfrm>
            <a:off x="312736" y="26799"/>
            <a:ext cx="8831264" cy="584775"/>
          </a:xfrm>
          <a:prstGeom prst="rect">
            <a:avLst/>
          </a:prstGeom>
          <a:noFill/>
        </p:spPr>
        <p:txBody>
          <a:bodyPr wrap="none" rtlCol="0">
            <a:spAutoFit/>
          </a:bodyPr>
          <a:lstStyle/>
          <a:p>
            <a:r>
              <a:rPr lang="en-US" sz="3200" dirty="0">
                <a:solidFill>
                  <a:srgbClr val="000090"/>
                </a:solidFill>
              </a:rPr>
              <a:t>Fission of SHN is a major challenge for theory...</a:t>
            </a:r>
          </a:p>
        </p:txBody>
      </p:sp>
      <p:pic>
        <p:nvPicPr>
          <p:cNvPr id="9" name="Picture 8" descr="A gold cup with a crown&#10;&#10;Description automatically generated">
            <a:extLst>
              <a:ext uri="{FF2B5EF4-FFF2-40B4-BE49-F238E27FC236}">
                <a16:creationId xmlns:a16="http://schemas.microsoft.com/office/drawing/2014/main" id="{E572A72C-1033-25D6-9493-24AF3A23731E}"/>
              </a:ext>
            </a:extLst>
          </p:cNvPr>
          <p:cNvPicPr>
            <a:picLocks noChangeAspect="1"/>
          </p:cNvPicPr>
          <p:nvPr/>
        </p:nvPicPr>
        <p:blipFill>
          <a:blip r:embed="rId4"/>
          <a:stretch>
            <a:fillRect/>
          </a:stretch>
        </p:blipFill>
        <p:spPr>
          <a:xfrm flipH="1">
            <a:off x="7943569" y="3317629"/>
            <a:ext cx="679736" cy="906315"/>
          </a:xfrm>
          <a:prstGeom prst="rect">
            <a:avLst/>
          </a:prstGeom>
        </p:spPr>
      </p:pic>
    </p:spTree>
    <p:extLst>
      <p:ext uri="{BB962C8B-B14F-4D97-AF65-F5344CB8AC3E}">
        <p14:creationId xmlns:p14="http://schemas.microsoft.com/office/powerpoint/2010/main" val="114153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87C7CF1-4D7D-C941-87F6-6592CA3F7595}" type="slidenum">
              <a:rPr lang="en-US" smtClean="0"/>
              <a:t>24</a:t>
            </a:fld>
            <a:endParaRPr lang="en-US"/>
          </a:p>
        </p:txBody>
      </p:sp>
      <p:sp>
        <p:nvSpPr>
          <p:cNvPr id="6" name="Footer Placeholder 5">
            <a:extLst>
              <a:ext uri="{FF2B5EF4-FFF2-40B4-BE49-F238E27FC236}">
                <a16:creationId xmlns:a16="http://schemas.microsoft.com/office/drawing/2014/main" id="{7A30B7F0-EC3E-C142-A5F1-AE235A69E4D8}"/>
              </a:ext>
            </a:extLst>
          </p:cNvPr>
          <p:cNvSpPr>
            <a:spLocks noGrp="1"/>
          </p:cNvSpPr>
          <p:nvPr>
            <p:ph type="ftr" sz="quarter" idx="3"/>
          </p:nvPr>
        </p:nvSpPr>
        <p:spPr/>
        <p:txBody>
          <a:bodyPr/>
          <a:lstStyle/>
          <a:p>
            <a:r>
              <a:rPr lang="en-US"/>
              <a:t>W. Nazarewicz, Tongji University Nov. 2025</a:t>
            </a:r>
          </a:p>
        </p:txBody>
      </p:sp>
      <p:sp>
        <p:nvSpPr>
          <p:cNvPr id="2" name="TextBox 1">
            <a:extLst>
              <a:ext uri="{FF2B5EF4-FFF2-40B4-BE49-F238E27FC236}">
                <a16:creationId xmlns:a16="http://schemas.microsoft.com/office/drawing/2014/main" id="{B662A413-969E-98DE-F777-5935228F5502}"/>
              </a:ext>
            </a:extLst>
          </p:cNvPr>
          <p:cNvSpPr txBox="1"/>
          <p:nvPr/>
        </p:nvSpPr>
        <p:spPr>
          <a:xfrm>
            <a:off x="332338" y="46852"/>
            <a:ext cx="8644128" cy="1015663"/>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Comparison of fission and quasi-fission modes with TDDFT</a:t>
            </a:r>
          </a:p>
          <a:p>
            <a:pPr algn="ctr"/>
            <a:r>
              <a:rPr lang="en-US" dirty="0" err="1">
                <a:latin typeface="Arial" panose="020B0604020202020204" pitchFamily="34" charset="0"/>
                <a:cs typeface="Arial" panose="020B0604020202020204" pitchFamily="34" charset="0"/>
              </a:rPr>
              <a:t>Simenel</a:t>
            </a:r>
            <a:r>
              <a:rPr lang="en-US" dirty="0">
                <a:latin typeface="Arial" panose="020B0604020202020204" pitchFamily="34" charset="0"/>
                <a:cs typeface="Arial" panose="020B0604020202020204" pitchFamily="34" charset="0"/>
              </a:rPr>
              <a:t> et al. Phys. Lett.  B 822, 136648  (2021) </a:t>
            </a:r>
          </a:p>
          <a:p>
            <a:pPr algn="ctr"/>
            <a:r>
              <a:rPr lang="en-US" dirty="0"/>
              <a:t>McGlynn and C. </a:t>
            </a:r>
            <a:r>
              <a:rPr lang="en-US" dirty="0" err="1"/>
              <a:t>Simenel</a:t>
            </a:r>
            <a:r>
              <a:rPr lang="en-US" dirty="0"/>
              <a:t>, Phys. Rev. C 107, 054614 (2023) </a:t>
            </a:r>
            <a:r>
              <a:rPr lang="en-US" dirty="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F915FBE1-F18D-CA15-43CB-FB13435C977D}"/>
              </a:ext>
            </a:extLst>
          </p:cNvPr>
          <p:cNvSpPr txBox="1"/>
          <p:nvPr/>
        </p:nvSpPr>
        <p:spPr>
          <a:xfrm>
            <a:off x="81230" y="4426002"/>
            <a:ext cx="8981539" cy="954300"/>
          </a:xfrm>
          <a:prstGeom prst="rect">
            <a:avLst/>
          </a:prstGeom>
          <a:noFill/>
        </p:spPr>
        <p:txBody>
          <a:bodyPr wrap="square">
            <a:spAutoFit/>
          </a:bodyPr>
          <a:lstStyle/>
          <a:p>
            <a:r>
              <a:rPr lang="en-US" sz="1867" dirty="0">
                <a:latin typeface="Arial" panose="020B0604020202020204" pitchFamily="34" charset="0"/>
                <a:cs typeface="Arial" panose="020B0604020202020204" pitchFamily="34" charset="0"/>
              </a:rPr>
              <a:t>Simulations of </a:t>
            </a:r>
            <a:r>
              <a:rPr lang="en-US" sz="1867" baseline="30000" dirty="0">
                <a:latin typeface="Arial" panose="020B0604020202020204" pitchFamily="34" charset="0"/>
                <a:cs typeface="Arial" panose="020B0604020202020204" pitchFamily="34" charset="0"/>
              </a:rPr>
              <a:t>50</a:t>
            </a:r>
            <a:r>
              <a:rPr lang="en-US" sz="1867" dirty="0">
                <a:latin typeface="Arial" panose="020B0604020202020204" pitchFamily="34" charset="0"/>
                <a:cs typeface="Arial" panose="020B0604020202020204" pitchFamily="34" charset="0"/>
              </a:rPr>
              <a:t>Ca+</a:t>
            </a:r>
            <a:r>
              <a:rPr lang="en-US" sz="1867" baseline="30000" dirty="0">
                <a:latin typeface="Arial" panose="020B0604020202020204" pitchFamily="34" charset="0"/>
                <a:cs typeface="Arial" panose="020B0604020202020204" pitchFamily="34" charset="0"/>
              </a:rPr>
              <a:t>176</a:t>
            </a:r>
            <a:r>
              <a:rPr lang="en-US" sz="1867" dirty="0">
                <a:latin typeface="Arial" panose="020B0604020202020204" pitchFamily="34" charset="0"/>
                <a:cs typeface="Arial" panose="020B0604020202020204" pitchFamily="34" charset="0"/>
              </a:rPr>
              <a:t>Yb collisions show that the mass equilibration between the fragments in quasi-fission is stopped when they reach similar properties to those in the asymmetric fission mode of the </a:t>
            </a:r>
            <a:r>
              <a:rPr lang="en-US" sz="1867" baseline="30000" dirty="0">
                <a:latin typeface="Arial" panose="020B0604020202020204" pitchFamily="34" charset="0"/>
                <a:cs typeface="Arial" panose="020B0604020202020204" pitchFamily="34" charset="0"/>
              </a:rPr>
              <a:t>226</a:t>
            </a:r>
            <a:r>
              <a:rPr lang="en-US" sz="1867" dirty="0">
                <a:latin typeface="Arial" panose="020B0604020202020204" pitchFamily="34" charset="0"/>
                <a:cs typeface="Arial" panose="020B0604020202020204" pitchFamily="34" charset="0"/>
              </a:rPr>
              <a:t>Th compound nucleus. </a:t>
            </a:r>
          </a:p>
        </p:txBody>
      </p:sp>
      <p:pic>
        <p:nvPicPr>
          <p:cNvPr id="8" name="Picture 7">
            <a:extLst>
              <a:ext uri="{FF2B5EF4-FFF2-40B4-BE49-F238E27FC236}">
                <a16:creationId xmlns:a16="http://schemas.microsoft.com/office/drawing/2014/main" id="{D0281310-92A6-E242-43B6-92052327E909}"/>
              </a:ext>
            </a:extLst>
          </p:cNvPr>
          <p:cNvPicPr>
            <a:picLocks noChangeAspect="1"/>
          </p:cNvPicPr>
          <p:nvPr/>
        </p:nvPicPr>
        <p:blipFill>
          <a:blip r:embed="rId3"/>
          <a:stretch>
            <a:fillRect/>
          </a:stretch>
        </p:blipFill>
        <p:spPr>
          <a:xfrm>
            <a:off x="4657453" y="1056293"/>
            <a:ext cx="3717575" cy="3252878"/>
          </a:xfrm>
          <a:prstGeom prst="rect">
            <a:avLst/>
          </a:prstGeom>
        </p:spPr>
      </p:pic>
      <p:pic>
        <p:nvPicPr>
          <p:cNvPr id="9" name="Picture 8">
            <a:extLst>
              <a:ext uri="{FF2B5EF4-FFF2-40B4-BE49-F238E27FC236}">
                <a16:creationId xmlns:a16="http://schemas.microsoft.com/office/drawing/2014/main" id="{C372BB6A-BE78-B59A-381B-92328DB6718F}"/>
              </a:ext>
            </a:extLst>
          </p:cNvPr>
          <p:cNvPicPr>
            <a:picLocks noChangeAspect="1"/>
          </p:cNvPicPr>
          <p:nvPr/>
        </p:nvPicPr>
        <p:blipFill>
          <a:blip r:embed="rId4"/>
          <a:stretch>
            <a:fillRect/>
          </a:stretch>
        </p:blipFill>
        <p:spPr>
          <a:xfrm>
            <a:off x="1024341" y="1094837"/>
            <a:ext cx="3410719" cy="3293558"/>
          </a:xfrm>
          <a:prstGeom prst="rect">
            <a:avLst/>
          </a:prstGeom>
        </p:spPr>
      </p:pic>
      <p:sp>
        <p:nvSpPr>
          <p:cNvPr id="10" name="TextBox 9">
            <a:extLst>
              <a:ext uri="{FF2B5EF4-FFF2-40B4-BE49-F238E27FC236}">
                <a16:creationId xmlns:a16="http://schemas.microsoft.com/office/drawing/2014/main" id="{7F878F8D-13D5-60DD-EEC1-D50EDFC5180D}"/>
              </a:ext>
            </a:extLst>
          </p:cNvPr>
          <p:cNvSpPr txBox="1"/>
          <p:nvPr/>
        </p:nvSpPr>
        <p:spPr>
          <a:xfrm>
            <a:off x="563986" y="5534741"/>
            <a:ext cx="8619744" cy="748795"/>
          </a:xfrm>
          <a:prstGeom prst="rect">
            <a:avLst/>
          </a:prstGeom>
          <a:noFill/>
        </p:spPr>
        <p:txBody>
          <a:bodyPr wrap="square">
            <a:spAutoFit/>
          </a:bodyPr>
          <a:lstStyle/>
          <a:p>
            <a:r>
              <a:rPr lang="en-US" sz="2133" dirty="0">
                <a:solidFill>
                  <a:srgbClr val="FF0000"/>
                </a:solidFill>
              </a:rPr>
              <a:t>Can </a:t>
            </a:r>
            <a:r>
              <a:rPr lang="en-US" sz="2133" dirty="0" err="1">
                <a:solidFill>
                  <a:srgbClr val="FF0000"/>
                </a:solidFill>
              </a:rPr>
              <a:t>quasifission</a:t>
            </a:r>
            <a:r>
              <a:rPr lang="en-US" sz="2133" dirty="0">
                <a:solidFill>
                  <a:srgbClr val="FF0000"/>
                </a:solidFill>
              </a:rPr>
              <a:t> trajectories be interpreted in terms of the underlying </a:t>
            </a:r>
            <a:r>
              <a:rPr lang="en-US" sz="2133">
                <a:solidFill>
                  <a:srgbClr val="FF0000"/>
                </a:solidFill>
              </a:rPr>
              <a:t>PES at </a:t>
            </a:r>
            <a:r>
              <a:rPr lang="en-US" sz="2133" dirty="0">
                <a:solidFill>
                  <a:srgbClr val="FF0000"/>
                </a:solidFill>
              </a:rPr>
              <a:t>low excitation energies? </a:t>
            </a:r>
            <a:endParaRPr lang="en-US" sz="2133" dirty="0"/>
          </a:p>
        </p:txBody>
      </p:sp>
    </p:spTree>
    <p:extLst>
      <p:ext uri="{BB962C8B-B14F-4D97-AF65-F5344CB8AC3E}">
        <p14:creationId xmlns:p14="http://schemas.microsoft.com/office/powerpoint/2010/main" val="198104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317" y="1411008"/>
            <a:ext cx="5225459" cy="3524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6684180" y="2026864"/>
            <a:ext cx="1225486" cy="1862048"/>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15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omic Sans MS"/>
                <a:cs typeface="Comic Sans MS"/>
              </a:rPr>
              <a:t>?</a:t>
            </a:r>
          </a:p>
        </p:txBody>
      </p:sp>
      <p:sp>
        <p:nvSpPr>
          <p:cNvPr id="5" name="Rectangle 5"/>
          <p:cNvSpPr>
            <a:spLocks noChangeArrowheads="1"/>
          </p:cNvSpPr>
          <p:nvPr/>
        </p:nvSpPr>
        <p:spPr bwMode="auto">
          <a:xfrm>
            <a:off x="203127" y="5086088"/>
            <a:ext cx="8792633"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000" dirty="0"/>
              <a:t>Neutron rich superheavy nuclei </a:t>
            </a:r>
            <a:r>
              <a:rPr lang="en-US" sz="2000" i="1" dirty="0"/>
              <a:t>could</a:t>
            </a:r>
            <a:r>
              <a:rPr lang="en-US" sz="2000" dirty="0"/>
              <a:t> impact the formation of heavy elements at the final stages of the astrophysical  r-process through </a:t>
            </a:r>
            <a:r>
              <a:rPr lang="en-US" sz="2000" dirty="0">
                <a:solidFill>
                  <a:srgbClr val="000090"/>
                </a:solidFill>
              </a:rPr>
              <a:t>t</a:t>
            </a:r>
            <a:r>
              <a:rPr lang="en-US" sz="2000" dirty="0"/>
              <a:t>he fission recycling − believed to be of particular importance during neutron star mergers where free neutrons of high density are available.</a:t>
            </a:r>
          </a:p>
        </p:txBody>
      </p:sp>
      <p:sp>
        <p:nvSpPr>
          <p:cNvPr id="4" name="Slide Number Placeholder 3"/>
          <p:cNvSpPr>
            <a:spLocks noGrp="1"/>
          </p:cNvSpPr>
          <p:nvPr>
            <p:ph type="sldNum" sz="quarter" idx="12"/>
          </p:nvPr>
        </p:nvSpPr>
        <p:spPr/>
        <p:txBody>
          <a:bodyPr/>
          <a:lstStyle/>
          <a:p>
            <a:pPr>
              <a:defRPr/>
            </a:pPr>
            <a:fld id="{EB8DEB38-11AF-A142-85D9-BB74E9026716}" type="slidenum">
              <a:rPr lang="en-US" smtClean="0"/>
              <a:pPr>
                <a:defRPr/>
              </a:pPr>
              <a:t>25</a:t>
            </a:fld>
            <a:endParaRPr lang="en-US"/>
          </a:p>
        </p:txBody>
      </p:sp>
      <p:sp>
        <p:nvSpPr>
          <p:cNvPr id="7" name="TextBox 3"/>
          <p:cNvSpPr txBox="1">
            <a:spLocks noChangeArrowheads="1"/>
          </p:cNvSpPr>
          <p:nvPr/>
        </p:nvSpPr>
        <p:spPr bwMode="auto">
          <a:xfrm>
            <a:off x="457200" y="0"/>
            <a:ext cx="8331199"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a:solidFill>
                  <a:srgbClr val="000090"/>
                </a:solidFill>
              </a:rPr>
              <a:t>Cosmic origin of </a:t>
            </a:r>
            <a:r>
              <a:rPr lang="en-US" sz="3200" dirty="0" err="1">
                <a:solidFill>
                  <a:srgbClr val="000090"/>
                </a:solidFill>
              </a:rPr>
              <a:t>superheavy</a:t>
            </a:r>
            <a:r>
              <a:rPr lang="en-US" sz="3200" dirty="0">
                <a:solidFill>
                  <a:srgbClr val="000090"/>
                </a:solidFill>
              </a:rPr>
              <a:t> nuclei</a:t>
            </a:r>
          </a:p>
          <a:p>
            <a:r>
              <a:rPr lang="en-US" dirty="0"/>
              <a:t>Are </a:t>
            </a:r>
            <a:r>
              <a:rPr lang="en-US" dirty="0" err="1"/>
              <a:t>superheavy</a:t>
            </a:r>
            <a:r>
              <a:rPr lang="en-US" dirty="0"/>
              <a:t> nuclei created in stellar explosions? If so, how do they impact chemical evolution? </a:t>
            </a:r>
          </a:p>
        </p:txBody>
      </p:sp>
      <p:sp>
        <p:nvSpPr>
          <p:cNvPr id="6" name="Footer Placeholder 5">
            <a:extLst>
              <a:ext uri="{FF2B5EF4-FFF2-40B4-BE49-F238E27FC236}">
                <a16:creationId xmlns:a16="http://schemas.microsoft.com/office/drawing/2014/main" id="{381B6878-3840-7641-AD89-7B260DB06260}"/>
              </a:ext>
            </a:extLst>
          </p:cNvPr>
          <p:cNvSpPr>
            <a:spLocks noGrp="1"/>
          </p:cNvSpPr>
          <p:nvPr>
            <p:ph type="ftr" sz="quarter" idx="11"/>
          </p:nvPr>
        </p:nvSpPr>
        <p:spPr/>
        <p:txBody>
          <a:bodyPr/>
          <a:lstStyle/>
          <a:p>
            <a:r>
              <a:rPr lang="en-US"/>
              <a:t>W. Nazarewicz, Tongji University Nov. 2025</a:t>
            </a:r>
          </a:p>
        </p:txBody>
      </p:sp>
    </p:spTree>
    <p:extLst>
      <p:ext uri="{BB962C8B-B14F-4D97-AF65-F5344CB8AC3E}">
        <p14:creationId xmlns:p14="http://schemas.microsoft.com/office/powerpoint/2010/main" val="314273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7800DA-B700-316E-531E-EBA2BD300583}"/>
              </a:ext>
            </a:extLst>
          </p:cNvPr>
          <p:cNvSpPr>
            <a:spLocks noGrp="1"/>
          </p:cNvSpPr>
          <p:nvPr>
            <p:ph type="ftr" sz="quarter" idx="3"/>
          </p:nvPr>
        </p:nvSpPr>
        <p:spPr/>
        <p:txBody>
          <a:bodyPr/>
          <a:lstStyle/>
          <a:p>
            <a:r>
              <a:rPr lang="en-US"/>
              <a:t>W. Nazarewicz, Tongji University Nov. 2025</a:t>
            </a:r>
            <a:endParaRPr lang="en-US" dirty="0"/>
          </a:p>
        </p:txBody>
      </p:sp>
      <p:sp>
        <p:nvSpPr>
          <p:cNvPr id="3" name="Slide Number Placeholder 2">
            <a:extLst>
              <a:ext uri="{FF2B5EF4-FFF2-40B4-BE49-F238E27FC236}">
                <a16:creationId xmlns:a16="http://schemas.microsoft.com/office/drawing/2014/main" id="{79E9297D-B526-A425-0D5B-03BB4270887F}"/>
              </a:ext>
            </a:extLst>
          </p:cNvPr>
          <p:cNvSpPr>
            <a:spLocks noGrp="1"/>
          </p:cNvSpPr>
          <p:nvPr>
            <p:ph type="sldNum" sz="quarter" idx="4"/>
          </p:nvPr>
        </p:nvSpPr>
        <p:spPr/>
        <p:txBody>
          <a:bodyPr/>
          <a:lstStyle/>
          <a:p>
            <a:pPr defTabSz="456955"/>
            <a:fld id="{987C7CF1-4D7D-C941-87F6-6592CA3F7595}" type="slidenum">
              <a:rPr lang="en-US" smtClean="0">
                <a:solidFill>
                  <a:prstClr val="black">
                    <a:tint val="75000"/>
                  </a:prstClr>
                </a:solidFill>
              </a:rPr>
              <a:pPr defTabSz="456955"/>
              <a:t>26</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38D3E8A1-ADCF-4D84-36DA-04828F595D8E}"/>
              </a:ext>
            </a:extLst>
          </p:cNvPr>
          <p:cNvPicPr>
            <a:picLocks noChangeAspect="1"/>
          </p:cNvPicPr>
          <p:nvPr/>
        </p:nvPicPr>
        <p:blipFill>
          <a:blip r:embed="rId2"/>
          <a:stretch>
            <a:fillRect/>
          </a:stretch>
        </p:blipFill>
        <p:spPr>
          <a:xfrm>
            <a:off x="3430029" y="884208"/>
            <a:ext cx="5403273" cy="5373031"/>
          </a:xfrm>
          <a:prstGeom prst="rect">
            <a:avLst/>
          </a:prstGeom>
        </p:spPr>
      </p:pic>
      <p:sp>
        <p:nvSpPr>
          <p:cNvPr id="5" name="Rectangle 4">
            <a:extLst>
              <a:ext uri="{FF2B5EF4-FFF2-40B4-BE49-F238E27FC236}">
                <a16:creationId xmlns:a16="http://schemas.microsoft.com/office/drawing/2014/main" id="{D230D2DF-692B-47C2-C622-763E6B20A2ED}"/>
              </a:ext>
            </a:extLst>
          </p:cNvPr>
          <p:cNvSpPr/>
          <p:nvPr/>
        </p:nvSpPr>
        <p:spPr>
          <a:xfrm>
            <a:off x="3704958" y="474605"/>
            <a:ext cx="5271508" cy="369332"/>
          </a:xfrm>
          <a:prstGeom prst="rect">
            <a:avLst/>
          </a:prstGeom>
        </p:spPr>
        <p:txBody>
          <a:bodyPr wrap="none">
            <a:spAutoFit/>
          </a:bodyPr>
          <a:lstStyle/>
          <a:p>
            <a:r>
              <a:rPr lang="en-US" dirty="0"/>
              <a:t>S. Giuliani et al. Phys. Rev. C 102, 045804 (2020)</a:t>
            </a:r>
          </a:p>
        </p:txBody>
      </p:sp>
      <p:sp>
        <p:nvSpPr>
          <p:cNvPr id="6" name="Rectangle 5">
            <a:extLst>
              <a:ext uri="{FF2B5EF4-FFF2-40B4-BE49-F238E27FC236}">
                <a16:creationId xmlns:a16="http://schemas.microsoft.com/office/drawing/2014/main" id="{2196173F-014C-DA65-D659-32BAAA1D11DE}"/>
              </a:ext>
            </a:extLst>
          </p:cNvPr>
          <p:cNvSpPr/>
          <p:nvPr/>
        </p:nvSpPr>
        <p:spPr>
          <a:xfrm>
            <a:off x="553075" y="2779364"/>
            <a:ext cx="2578805" cy="3477875"/>
          </a:xfrm>
          <a:prstGeom prst="rect">
            <a:avLst/>
          </a:prstGeom>
        </p:spPr>
        <p:txBody>
          <a:bodyPr wrap="square">
            <a:spAutoFit/>
          </a:bodyPr>
          <a:lstStyle/>
          <a:p>
            <a:r>
              <a:rPr lang="en-US" sz="2000" dirty="0"/>
              <a:t>Abundances (in log scale) at freeze-out in the hot dynamical ejecta of  neutron star mergers. At N=184, the r-process path obtained with BCPM model can substantially populate nuclei up to </a:t>
            </a:r>
            <a:r>
              <a:rPr lang="en-US" sz="2000" baseline="30000" dirty="0"/>
              <a:t>280</a:t>
            </a:r>
            <a:r>
              <a:rPr lang="en-US" sz="2000" dirty="0"/>
              <a:t>Cm.</a:t>
            </a:r>
          </a:p>
        </p:txBody>
      </p:sp>
      <p:sp>
        <p:nvSpPr>
          <p:cNvPr id="7" name="Rectangle 5">
            <a:extLst>
              <a:ext uri="{FF2B5EF4-FFF2-40B4-BE49-F238E27FC236}">
                <a16:creationId xmlns:a16="http://schemas.microsoft.com/office/drawing/2014/main" id="{EF5EC164-8C0D-51E7-E2F0-704C4F280E45}"/>
              </a:ext>
            </a:extLst>
          </p:cNvPr>
          <p:cNvSpPr>
            <a:spLocks noChangeArrowheads="1"/>
          </p:cNvSpPr>
          <p:nvPr/>
        </p:nvSpPr>
        <p:spPr bwMode="auto">
          <a:xfrm>
            <a:off x="442992" y="474605"/>
            <a:ext cx="2798972" cy="1661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000" dirty="0">
                <a:solidFill>
                  <a:srgbClr val="000000"/>
                </a:solidFill>
              </a:rPr>
              <a:t>Fission yields of super-heavy nuclei be formed in the r-process strongly </a:t>
            </a:r>
            <a:r>
              <a:rPr lang="en-US" sz="2200" dirty="0">
                <a:solidFill>
                  <a:srgbClr val="000000"/>
                </a:solidFill>
              </a:rPr>
              <a:t>depend</a:t>
            </a:r>
            <a:r>
              <a:rPr lang="en-US" sz="2000" dirty="0">
                <a:solidFill>
                  <a:srgbClr val="000000"/>
                </a:solidFill>
              </a:rPr>
              <a:t> on predicted nuclear data</a:t>
            </a:r>
            <a:endParaRPr lang="en-US" sz="1400" dirty="0">
              <a:solidFill>
                <a:srgbClr val="000000"/>
              </a:solidFill>
            </a:endParaRPr>
          </a:p>
        </p:txBody>
      </p:sp>
    </p:spTree>
    <p:extLst>
      <p:ext uri="{BB962C8B-B14F-4D97-AF65-F5344CB8AC3E}">
        <p14:creationId xmlns:p14="http://schemas.microsoft.com/office/powerpoint/2010/main" val="18026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7446CBF-9A1F-A8FA-0EEF-E6CE6E21F001}"/>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149EFF7A-FD4D-F9BF-129D-4CA742319984}"/>
              </a:ext>
            </a:extLst>
          </p:cNvPr>
          <p:cNvSpPr>
            <a:spLocks noGrp="1"/>
          </p:cNvSpPr>
          <p:nvPr>
            <p:ph type="sldNum" sz="quarter" idx="4"/>
          </p:nvPr>
        </p:nvSpPr>
        <p:spPr/>
        <p:txBody>
          <a:bodyPr/>
          <a:lstStyle/>
          <a:p>
            <a:fld id="{987C7CF1-4D7D-C941-87F6-6592CA3F7595}" type="slidenum">
              <a:rPr lang="en-US" smtClean="0"/>
              <a:t>27</a:t>
            </a:fld>
            <a:endParaRPr lang="en-US"/>
          </a:p>
        </p:txBody>
      </p:sp>
      <p:pic>
        <p:nvPicPr>
          <p:cNvPr id="4" name="Picture 3">
            <a:extLst>
              <a:ext uri="{FF2B5EF4-FFF2-40B4-BE49-F238E27FC236}">
                <a16:creationId xmlns:a16="http://schemas.microsoft.com/office/drawing/2014/main" id="{413360FE-B553-3C67-90AD-34A8E73F9304}"/>
              </a:ext>
            </a:extLst>
          </p:cNvPr>
          <p:cNvPicPr>
            <a:picLocks noChangeAspect="1"/>
          </p:cNvPicPr>
          <p:nvPr/>
        </p:nvPicPr>
        <p:blipFill>
          <a:blip r:embed="rId2"/>
          <a:stretch>
            <a:fillRect/>
          </a:stretch>
        </p:blipFill>
        <p:spPr>
          <a:xfrm>
            <a:off x="137555" y="1020068"/>
            <a:ext cx="6019486" cy="4618399"/>
          </a:xfrm>
          <a:prstGeom prst="rect">
            <a:avLst/>
          </a:prstGeom>
        </p:spPr>
      </p:pic>
      <p:sp>
        <p:nvSpPr>
          <p:cNvPr id="5" name="Rectangle 4">
            <a:extLst>
              <a:ext uri="{FF2B5EF4-FFF2-40B4-BE49-F238E27FC236}">
                <a16:creationId xmlns:a16="http://schemas.microsoft.com/office/drawing/2014/main" id="{C7CCE47D-F6DB-2889-C721-2FA42910D1C6}"/>
              </a:ext>
            </a:extLst>
          </p:cNvPr>
          <p:cNvSpPr/>
          <p:nvPr/>
        </p:nvSpPr>
        <p:spPr>
          <a:xfrm>
            <a:off x="6308679" y="1332080"/>
            <a:ext cx="2835321" cy="369331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rPr>
              <a:t>Fragment charge distributions of </a:t>
            </a:r>
            <a:r>
              <a:rPr kumimoji="0" lang="en-US" sz="1800" b="0" i="0" u="none" strike="noStrike" kern="1200" cap="none" spc="0" normalizeH="0" baseline="30000" noProof="0" dirty="0">
                <a:ln>
                  <a:noFill/>
                </a:ln>
                <a:solidFill>
                  <a:prstClr val="black"/>
                </a:solidFill>
                <a:effectLst/>
                <a:uLnTx/>
                <a:uFillTx/>
                <a:latin typeface="Arial" charset="0"/>
                <a:ea typeface="ＭＳ Ｐゴシック" charset="-128"/>
              </a:rPr>
              <a:t>254</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rPr>
              <a:t>Pu,</a:t>
            </a:r>
            <a:r>
              <a:rPr kumimoji="0" lang="en-US" sz="1800" b="0" i="0" u="none" strike="noStrike" kern="1200" cap="none" spc="0" normalizeH="0" baseline="30000" noProof="0" dirty="0">
                <a:ln>
                  <a:noFill/>
                </a:ln>
                <a:solidFill>
                  <a:prstClr val="black"/>
                </a:solidFill>
                <a:effectLst/>
                <a:uLnTx/>
                <a:uFillTx/>
                <a:latin typeface="Arial" charset="0"/>
                <a:ea typeface="ＭＳ Ｐゴシック" charset="-128"/>
              </a:rPr>
              <a:t>290</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rPr>
              <a:t>Fm, and </a:t>
            </a:r>
            <a:r>
              <a:rPr kumimoji="0" lang="en-US" sz="1800" b="0" i="0" u="none" strike="noStrike" kern="1200" cap="none" spc="0" normalizeH="0" baseline="30000" noProof="0" dirty="0">
                <a:ln>
                  <a:noFill/>
                </a:ln>
                <a:solidFill>
                  <a:prstClr val="black"/>
                </a:solidFill>
                <a:effectLst/>
                <a:uLnTx/>
                <a:uFillTx/>
                <a:latin typeface="Arial" charset="0"/>
                <a:ea typeface="ＭＳ Ｐゴシック" charset="-128"/>
              </a:rPr>
              <a:t>294</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rPr>
              <a:t>Og obtained in </a:t>
            </a: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128"/>
              </a:rPr>
              <a:t>DFT+stat</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rPr>
              <a:t> work (blue bands) and predicted in previous work by neglecting odd-even staggering (red dashed bands). Predictions of BSM and SPM models are shown by dashed and dash-dotted lines, respectively.</a:t>
            </a:r>
          </a:p>
        </p:txBody>
      </p:sp>
      <p:sp>
        <p:nvSpPr>
          <p:cNvPr id="6" name="Rectangle 5">
            <a:extLst>
              <a:ext uri="{FF2B5EF4-FFF2-40B4-BE49-F238E27FC236}">
                <a16:creationId xmlns:a16="http://schemas.microsoft.com/office/drawing/2014/main" id="{35029E33-28C2-2190-DBFD-571AC3AE89DA}"/>
              </a:ext>
            </a:extLst>
          </p:cNvPr>
          <p:cNvSpPr/>
          <p:nvPr/>
        </p:nvSpPr>
        <p:spPr>
          <a:xfrm>
            <a:off x="137555" y="0"/>
            <a:ext cx="7941380" cy="461665"/>
          </a:xfrm>
          <a:prstGeom prst="rect">
            <a:avLst/>
          </a:prstGeom>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baseline="0" dirty="0">
                <a:solidFill>
                  <a:srgbClr val="002060"/>
                </a:solidFill>
                <a:ea typeface="ＭＳ Ｐゴシック" charset="-128"/>
              </a:rPr>
              <a:t>F</a:t>
            </a:r>
            <a:r>
              <a:rPr kumimoji="0" lang="en-US" sz="2400" b="0" i="0" u="none" strike="noStrike" kern="1200" cap="none" spc="0" normalizeH="0" baseline="0" noProof="0" dirty="0" err="1">
                <a:ln>
                  <a:noFill/>
                </a:ln>
                <a:solidFill>
                  <a:srgbClr val="002060"/>
                </a:solidFill>
                <a:effectLst/>
                <a:uLnTx/>
                <a:uFillTx/>
                <a:latin typeface="Arial" charset="0"/>
                <a:ea typeface="ＭＳ Ｐゴシック" charset="-128"/>
              </a:rPr>
              <a:t>ission</a:t>
            </a:r>
            <a:r>
              <a:rPr kumimoji="0" lang="en-US" sz="2400" b="0" i="0" u="none" strike="noStrike" kern="1200" cap="none" spc="0" normalizeH="0" baseline="0" noProof="0" dirty="0">
                <a:ln>
                  <a:noFill/>
                </a:ln>
                <a:solidFill>
                  <a:srgbClr val="002060"/>
                </a:solidFill>
                <a:effectLst/>
                <a:uLnTx/>
                <a:uFillTx/>
                <a:latin typeface="Arial" charset="0"/>
                <a:ea typeface="ＭＳ Ｐゴシック" charset="-128"/>
              </a:rPr>
              <a:t> in the r-process and superheavy nuclei</a:t>
            </a:r>
          </a:p>
        </p:txBody>
      </p:sp>
      <p:sp>
        <p:nvSpPr>
          <p:cNvPr id="7" name="TextBox 6">
            <a:extLst>
              <a:ext uri="{FF2B5EF4-FFF2-40B4-BE49-F238E27FC236}">
                <a16:creationId xmlns:a16="http://schemas.microsoft.com/office/drawing/2014/main" id="{86301E89-488C-187C-643F-2594A6D9A74B}"/>
              </a:ext>
            </a:extLst>
          </p:cNvPr>
          <p:cNvSpPr txBox="1"/>
          <p:nvPr/>
        </p:nvSpPr>
        <p:spPr>
          <a:xfrm>
            <a:off x="1716996" y="392153"/>
            <a:ext cx="5201673" cy="347728"/>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1600" baseline="0" dirty="0" err="1"/>
              <a:t>J.Sadhukhan</a:t>
            </a:r>
            <a:r>
              <a:rPr lang="en-US" sz="1600" baseline="0" dirty="0"/>
              <a:t> et al., </a:t>
            </a: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rPr>
              <a:t>Phys. Rev. C </a:t>
            </a: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rPr>
              <a:t> 105, 014619 </a:t>
            </a: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rPr>
              <a:t>(2022)</a:t>
            </a:r>
            <a:endParaRPr kumimoji="0" lang="en-US" sz="1600" b="0" i="0" u="none" strike="noStrike" kern="1200" cap="none" spc="0" normalizeH="0" baseline="0" noProof="0" dirty="0">
              <a:ln>
                <a:noFill/>
              </a:ln>
              <a:solidFill>
                <a:prstClr val="black"/>
              </a:solidFill>
              <a:effectLst/>
              <a:uLnTx/>
              <a:uFillTx/>
              <a:latin typeface="Arial" charset="0"/>
              <a:ea typeface="ＭＳ Ｐゴシック" charset="-128"/>
            </a:endParaRPr>
          </a:p>
        </p:txBody>
      </p:sp>
      <p:sp>
        <p:nvSpPr>
          <p:cNvPr id="9" name="TextBox 8">
            <a:extLst>
              <a:ext uri="{FF2B5EF4-FFF2-40B4-BE49-F238E27FC236}">
                <a16:creationId xmlns:a16="http://schemas.microsoft.com/office/drawing/2014/main" id="{124E13F1-49F6-F99B-DFFA-38D8840F482B}"/>
              </a:ext>
            </a:extLst>
          </p:cNvPr>
          <p:cNvSpPr txBox="1"/>
          <p:nvPr/>
        </p:nvSpPr>
        <p:spPr>
          <a:xfrm>
            <a:off x="1859836" y="5709567"/>
            <a:ext cx="5058833" cy="666786"/>
          </a:xfrm>
          <a:prstGeom prst="rect">
            <a:avLst/>
          </a:prstGeom>
          <a:noFill/>
        </p:spPr>
        <p:txBody>
          <a:bodyPr wrap="square" rtlCol="0">
            <a:spAutoFit/>
          </a:bodyPr>
          <a:lstStyle/>
          <a:p>
            <a:r>
              <a:rPr lang="pl-PL" sz="3733" baseline="30000" dirty="0"/>
              <a:t>294</a:t>
            </a:r>
            <a:r>
              <a:rPr lang="pl-PL" sz="3733" dirty="0"/>
              <a:t>Og→ </a:t>
            </a:r>
            <a:r>
              <a:rPr lang="pl-PL" sz="3733" baseline="30000" dirty="0"/>
              <a:t>208</a:t>
            </a:r>
            <a:r>
              <a:rPr lang="pl-PL" sz="3733" dirty="0"/>
              <a:t>Pb+</a:t>
            </a:r>
            <a:r>
              <a:rPr lang="pl-PL" sz="3733" baseline="30000" dirty="0"/>
              <a:t>86</a:t>
            </a:r>
            <a:r>
              <a:rPr lang="pl-PL" sz="3733" dirty="0"/>
              <a:t>Kr</a:t>
            </a:r>
            <a:r>
              <a:rPr lang="pl-PL" sz="3733" baseline="-25000" dirty="0"/>
              <a:t>50</a:t>
            </a:r>
            <a:endParaRPr lang="en-US" sz="3733" baseline="-25000" dirty="0"/>
          </a:p>
        </p:txBody>
      </p:sp>
    </p:spTree>
    <p:extLst>
      <p:ext uri="{BB962C8B-B14F-4D97-AF65-F5344CB8AC3E}">
        <p14:creationId xmlns:p14="http://schemas.microsoft.com/office/powerpoint/2010/main" val="385008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B8DEB38-11AF-A142-85D9-BB74E9026716}" type="slidenum">
              <a:rPr lang="en-US" smtClean="0"/>
              <a:pPr>
                <a:defRPr/>
              </a:pPr>
              <a:t>28</a:t>
            </a:fld>
            <a:endParaRPr lang="en-US"/>
          </a:p>
        </p:txBody>
      </p:sp>
      <p:sp>
        <p:nvSpPr>
          <p:cNvPr id="8" name="TextBox 3"/>
          <p:cNvSpPr txBox="1">
            <a:spLocks noChangeArrowheads="1"/>
          </p:cNvSpPr>
          <p:nvPr/>
        </p:nvSpPr>
        <p:spPr bwMode="auto">
          <a:xfrm>
            <a:off x="903030" y="277523"/>
            <a:ext cx="733794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600" dirty="0">
                <a:solidFill>
                  <a:srgbClr val="000090"/>
                </a:solidFill>
              </a:rPr>
              <a:t>What are chemical properties of </a:t>
            </a:r>
            <a:r>
              <a:rPr lang="en-US" sz="3600" dirty="0" err="1">
                <a:solidFill>
                  <a:srgbClr val="000090"/>
                </a:solidFill>
              </a:rPr>
              <a:t>superheavy</a:t>
            </a:r>
            <a:r>
              <a:rPr lang="en-US" sz="3600" dirty="0">
                <a:solidFill>
                  <a:srgbClr val="000090"/>
                </a:solidFill>
              </a:rPr>
              <a:t> elements?</a:t>
            </a:r>
          </a:p>
        </p:txBody>
      </p:sp>
      <p:pic>
        <p:nvPicPr>
          <p:cNvPr id="11" name="Picture 5" descr="tumblr_nmi34hmNxR1sar0coo2_540.png"/>
          <p:cNvPicPr>
            <a:picLocks noChangeAspect="1"/>
          </p:cNvPicPr>
          <p:nvPr/>
        </p:nvPicPr>
        <p:blipFill>
          <a:blip r:embed="rId2">
            <a:extLst>
              <a:ext uri="{28A0092B-C50C-407E-A947-70E740481C1C}">
                <a14:useLocalDpi xmlns:a14="http://schemas.microsoft.com/office/drawing/2010/main" val="0"/>
              </a:ext>
            </a:extLst>
          </a:blip>
          <a:srcRect b="16544"/>
          <a:stretch>
            <a:fillRect/>
          </a:stretch>
        </p:blipFill>
        <p:spPr bwMode="auto">
          <a:xfrm>
            <a:off x="2689941" y="1699980"/>
            <a:ext cx="4152925" cy="4552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5674082-642E-8D44-B808-2E668D418971}"/>
              </a:ext>
            </a:extLst>
          </p:cNvPr>
          <p:cNvSpPr>
            <a:spLocks noGrp="1"/>
          </p:cNvSpPr>
          <p:nvPr>
            <p:ph type="ftr" sz="quarter" idx="11"/>
          </p:nvPr>
        </p:nvSpPr>
        <p:spPr/>
        <p:txBody>
          <a:bodyPr/>
          <a:lstStyle/>
          <a:p>
            <a:r>
              <a:rPr lang="en-US"/>
              <a:t>W. Nazarewicz, Tongji University Nov. 2025</a:t>
            </a:r>
          </a:p>
        </p:txBody>
      </p:sp>
    </p:spTree>
    <p:extLst>
      <p:ext uri="{BB962C8B-B14F-4D97-AF65-F5344CB8AC3E}">
        <p14:creationId xmlns:p14="http://schemas.microsoft.com/office/powerpoint/2010/main" val="86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07F73C-476D-6B48-B6CA-E821DA406ABE}"/>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517A94D9-5963-044C-851C-CF53EE8F4F0C}"/>
              </a:ext>
            </a:extLst>
          </p:cNvPr>
          <p:cNvSpPr>
            <a:spLocks noGrp="1"/>
          </p:cNvSpPr>
          <p:nvPr>
            <p:ph type="sldNum" sz="quarter" idx="4"/>
          </p:nvPr>
        </p:nvSpPr>
        <p:spPr/>
        <p:txBody>
          <a:bodyPr/>
          <a:lstStyle/>
          <a:p>
            <a:fld id="{987C7CF1-4D7D-C941-87F6-6592CA3F7595}" type="slidenum">
              <a:rPr lang="en-US" smtClean="0"/>
              <a:t>29</a:t>
            </a:fld>
            <a:endParaRPr lang="en-US"/>
          </a:p>
        </p:txBody>
      </p:sp>
      <p:pic>
        <p:nvPicPr>
          <p:cNvPr id="9" name="Picture 8">
            <a:extLst>
              <a:ext uri="{FF2B5EF4-FFF2-40B4-BE49-F238E27FC236}">
                <a16:creationId xmlns:a16="http://schemas.microsoft.com/office/drawing/2014/main" id="{90906FCA-7B2B-9343-A565-5245CB40D8B1}"/>
              </a:ext>
            </a:extLst>
          </p:cNvPr>
          <p:cNvPicPr>
            <a:picLocks noChangeAspect="1"/>
          </p:cNvPicPr>
          <p:nvPr/>
        </p:nvPicPr>
        <p:blipFill>
          <a:blip r:embed="rId2"/>
          <a:stretch>
            <a:fillRect/>
          </a:stretch>
        </p:blipFill>
        <p:spPr>
          <a:xfrm>
            <a:off x="0" y="0"/>
            <a:ext cx="9144000" cy="6511346"/>
          </a:xfrm>
          <a:prstGeom prst="rect">
            <a:avLst/>
          </a:prstGeom>
        </p:spPr>
      </p:pic>
      <p:sp>
        <p:nvSpPr>
          <p:cNvPr id="4" name="Left Brace 3">
            <a:extLst>
              <a:ext uri="{FF2B5EF4-FFF2-40B4-BE49-F238E27FC236}">
                <a16:creationId xmlns:a16="http://schemas.microsoft.com/office/drawing/2014/main" id="{2C2334C1-7E44-7F4D-9F8F-4B315B0A765A}"/>
              </a:ext>
            </a:extLst>
          </p:cNvPr>
          <p:cNvSpPr/>
          <p:nvPr/>
        </p:nvSpPr>
        <p:spPr>
          <a:xfrm rot="16200000">
            <a:off x="5912101" y="1984865"/>
            <a:ext cx="316523" cy="4084017"/>
          </a:xfrm>
          <a:prstGeom prst="leftBrace">
            <a:avLst>
              <a:gd name="adj1" fmla="val 8333"/>
              <a:gd name="adj2" fmla="val 49406"/>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00"/>
              </a:solidFill>
            </a:endParaRPr>
          </a:p>
        </p:txBody>
      </p:sp>
      <p:sp>
        <p:nvSpPr>
          <p:cNvPr id="5" name="TextBox 4">
            <a:extLst>
              <a:ext uri="{FF2B5EF4-FFF2-40B4-BE49-F238E27FC236}">
                <a16:creationId xmlns:a16="http://schemas.microsoft.com/office/drawing/2014/main" id="{CC9F4E41-88B5-3841-AC9F-0AB1A7DCB455}"/>
              </a:ext>
            </a:extLst>
          </p:cNvPr>
          <p:cNvSpPr txBox="1"/>
          <p:nvPr/>
        </p:nvSpPr>
        <p:spPr>
          <a:xfrm>
            <a:off x="4204876" y="4211221"/>
            <a:ext cx="3730971" cy="923330"/>
          </a:xfrm>
          <a:prstGeom prst="rect">
            <a:avLst/>
          </a:prstGeom>
          <a:noFill/>
        </p:spPr>
        <p:txBody>
          <a:bodyPr wrap="square" rtlCol="0">
            <a:spAutoFit/>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main group elements: s- and p- electrons in the outer valence shell</a:t>
            </a:r>
            <a:endParaRPr lang="en-US" dirty="0">
              <a:solidFill>
                <a:schemeClr val="bg1"/>
              </a:solidFill>
            </a:endParaRPr>
          </a:p>
        </p:txBody>
      </p:sp>
      <p:sp>
        <p:nvSpPr>
          <p:cNvPr id="6" name="Rectangle 5">
            <a:extLst>
              <a:ext uri="{FF2B5EF4-FFF2-40B4-BE49-F238E27FC236}">
                <a16:creationId xmlns:a16="http://schemas.microsoft.com/office/drawing/2014/main" id="{254DF69D-A0E3-DA48-82F9-5BB3D8F49771}"/>
              </a:ext>
            </a:extLst>
          </p:cNvPr>
          <p:cNvSpPr/>
          <p:nvPr/>
        </p:nvSpPr>
        <p:spPr>
          <a:xfrm>
            <a:off x="1854683" y="121414"/>
            <a:ext cx="4572000" cy="646331"/>
          </a:xfrm>
          <a:prstGeom prst="rect">
            <a:avLst/>
          </a:prstGeom>
        </p:spPr>
        <p:txBody>
          <a:bodyPr>
            <a:spAutoFit/>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highly unreactive except when under particular extreme conditions</a:t>
            </a:r>
          </a:p>
        </p:txBody>
      </p:sp>
      <p:sp>
        <p:nvSpPr>
          <p:cNvPr id="7" name="Right Arrow 6">
            <a:extLst>
              <a:ext uri="{FF2B5EF4-FFF2-40B4-BE49-F238E27FC236}">
                <a16:creationId xmlns:a16="http://schemas.microsoft.com/office/drawing/2014/main" id="{0BB45A56-55E8-BF44-93D9-62E0A8F5B0CF}"/>
              </a:ext>
            </a:extLst>
          </p:cNvPr>
          <p:cNvSpPr/>
          <p:nvPr/>
        </p:nvSpPr>
        <p:spPr>
          <a:xfrm>
            <a:off x="6113823" y="332761"/>
            <a:ext cx="625720" cy="2236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25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87C7CF1-4D7D-C941-87F6-6592CA3F7595}" type="slidenum">
              <a:rPr lang="en-US" smtClean="0"/>
              <a:t>3</a:t>
            </a:fld>
            <a:endParaRPr lang="en-US"/>
          </a:p>
        </p:txBody>
      </p:sp>
      <p:sp>
        <p:nvSpPr>
          <p:cNvPr id="4" name="Rectangle 3"/>
          <p:cNvSpPr/>
          <p:nvPr/>
        </p:nvSpPr>
        <p:spPr>
          <a:xfrm>
            <a:off x="126999" y="783315"/>
            <a:ext cx="9017001" cy="5170645"/>
          </a:xfrm>
          <a:prstGeom prst="rect">
            <a:avLst/>
          </a:prstGeom>
        </p:spPr>
        <p:txBody>
          <a:bodyPr wrap="square">
            <a:spAutoFit/>
          </a:bodyPr>
          <a:lstStyle/>
          <a:p>
            <a:r>
              <a:rPr lang="en-US" sz="2200" dirty="0"/>
              <a:t>Our quest for heavy elements can be divided into several periods. The </a:t>
            </a:r>
            <a:r>
              <a:rPr lang="en-US" sz="2200" b="1" dirty="0">
                <a:solidFill>
                  <a:srgbClr val="FF0000"/>
                </a:solidFill>
              </a:rPr>
              <a:t>first</a:t>
            </a:r>
            <a:r>
              <a:rPr lang="en-US" sz="2200" dirty="0">
                <a:solidFill>
                  <a:srgbClr val="FF0000"/>
                </a:solidFill>
              </a:rPr>
              <a:t> </a:t>
            </a:r>
            <a:r>
              <a:rPr lang="en-US" sz="2200" dirty="0"/>
              <a:t>period (1896-1940) was characterized by the Curies' work and the discovery of polonium. </a:t>
            </a:r>
          </a:p>
          <a:p>
            <a:endParaRPr lang="en-US" sz="2200" dirty="0"/>
          </a:p>
          <a:p>
            <a:r>
              <a:rPr lang="en-US" sz="2200" dirty="0"/>
              <a:t>The Manhattan Project marked the </a:t>
            </a:r>
            <a:r>
              <a:rPr lang="en-US" sz="2200" b="1" dirty="0">
                <a:solidFill>
                  <a:srgbClr val="FF0000"/>
                </a:solidFill>
              </a:rPr>
              <a:t>second</a:t>
            </a:r>
            <a:r>
              <a:rPr lang="en-US" sz="2200" dirty="0"/>
              <a:t> period (1940-1946), when plutonium became part of the periodic table. </a:t>
            </a:r>
          </a:p>
          <a:p>
            <a:endParaRPr lang="en-US" sz="2200" dirty="0"/>
          </a:p>
          <a:p>
            <a:r>
              <a:rPr lang="en-US" sz="2200" dirty="0"/>
              <a:t>The </a:t>
            </a:r>
            <a:r>
              <a:rPr lang="en-US" sz="2200" b="1" dirty="0">
                <a:solidFill>
                  <a:srgbClr val="FF0000"/>
                </a:solidFill>
              </a:rPr>
              <a:t>third</a:t>
            </a:r>
            <a:r>
              <a:rPr lang="en-US" sz="2200" dirty="0">
                <a:solidFill>
                  <a:srgbClr val="FF0000"/>
                </a:solidFill>
              </a:rPr>
              <a:t> </a:t>
            </a:r>
            <a:r>
              <a:rPr lang="en-US" sz="2200" dirty="0"/>
              <a:t>period (1947-1974) witnessed a Cold War competition between Russian and American laboratories to discover new elements. For instance, einsteinium and fermium were discovered in 1952 in  the debris from the thermonuclear explosion  conducted at Eniwetok Atoll in the Pacific Ocean. The fermium nucleus  was made through the  capture of 17 neutrons by  </a:t>
            </a:r>
            <a:r>
              <a:rPr lang="en-US" sz="2200" baseline="30000" dirty="0"/>
              <a:t>238</a:t>
            </a:r>
            <a:r>
              <a:rPr lang="en-US" sz="2200" dirty="0"/>
              <a:t>U followed by the subsequent beta decays. In nature, a similar process (the so-called r-process) is responsible for the synthesis of heavy elements. </a:t>
            </a:r>
          </a:p>
        </p:txBody>
      </p:sp>
      <p:sp>
        <p:nvSpPr>
          <p:cNvPr id="5" name="Rectangle 4"/>
          <p:cNvSpPr/>
          <p:nvPr/>
        </p:nvSpPr>
        <p:spPr>
          <a:xfrm>
            <a:off x="2599900" y="236105"/>
            <a:ext cx="4102405" cy="358881"/>
          </a:xfrm>
          <a:prstGeom prst="rect">
            <a:avLst/>
          </a:prstGeom>
        </p:spPr>
        <p:txBody>
          <a:bodyPr wrap="none">
            <a:spAutoFit/>
          </a:bodyPr>
          <a:lstStyle/>
          <a:p>
            <a:pPr>
              <a:lnSpc>
                <a:spcPts val="1800"/>
              </a:lnSpc>
              <a:spcBef>
                <a:spcPts val="1200"/>
              </a:spcBef>
              <a:spcAft>
                <a:spcPts val="0"/>
              </a:spcAft>
            </a:pPr>
            <a:r>
              <a:rPr lang="en-US" sz="3200" dirty="0">
                <a:solidFill>
                  <a:srgbClr val="000090"/>
                </a:solidFill>
              </a:rPr>
              <a:t>Historical introduction</a:t>
            </a:r>
          </a:p>
        </p:txBody>
      </p:sp>
      <p:sp>
        <p:nvSpPr>
          <p:cNvPr id="6" name="Footer Placeholder 5">
            <a:extLst>
              <a:ext uri="{FF2B5EF4-FFF2-40B4-BE49-F238E27FC236}">
                <a16:creationId xmlns:a16="http://schemas.microsoft.com/office/drawing/2014/main" id="{2A577C7E-5493-1742-B58D-EF77583222B9}"/>
              </a:ext>
            </a:extLst>
          </p:cNvPr>
          <p:cNvSpPr>
            <a:spLocks noGrp="1"/>
          </p:cNvSpPr>
          <p:nvPr>
            <p:ph type="ftr" sz="quarter" idx="3"/>
          </p:nvPr>
        </p:nvSpPr>
        <p:spPr/>
        <p:txBody>
          <a:bodyPr/>
          <a:lstStyle/>
          <a:p>
            <a:r>
              <a:rPr lang="en-US"/>
              <a:t>W. Nazarewicz, Tongji University Nov. 2025</a:t>
            </a:r>
          </a:p>
        </p:txBody>
      </p:sp>
    </p:spTree>
    <p:extLst>
      <p:ext uri="{BB962C8B-B14F-4D97-AF65-F5344CB8AC3E}">
        <p14:creationId xmlns:p14="http://schemas.microsoft.com/office/powerpoint/2010/main" val="55346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B8DEB38-11AF-A142-85D9-BB74E9026716}" type="slidenum">
              <a:rPr lang="en-US" smtClean="0"/>
              <a:pPr>
                <a:defRPr/>
              </a:pPr>
              <a:t>30</a:t>
            </a:fld>
            <a:endParaRPr lang="en-US"/>
          </a:p>
        </p:txBody>
      </p:sp>
      <p:sp>
        <p:nvSpPr>
          <p:cNvPr id="9" name="Rectangle 8"/>
          <p:cNvSpPr/>
          <p:nvPr/>
        </p:nvSpPr>
        <p:spPr>
          <a:xfrm>
            <a:off x="655270" y="1837105"/>
            <a:ext cx="7941917" cy="1384995"/>
          </a:xfrm>
          <a:prstGeom prst="rect">
            <a:avLst/>
          </a:prstGeom>
        </p:spPr>
        <p:txBody>
          <a:bodyPr wrap="square">
            <a:spAutoFit/>
          </a:bodyPr>
          <a:lstStyle/>
          <a:p>
            <a:r>
              <a:rPr lang="en-US" sz="2800" dirty="0"/>
              <a:t>For</a:t>
            </a:r>
            <a:r>
              <a:rPr lang="en-US" sz="2800" i="1" dirty="0"/>
              <a:t>  </a:t>
            </a:r>
            <a:r>
              <a:rPr lang="en-US" sz="2800" i="1" dirty="0">
                <a:ea typeface="ヒラギノ角ゴ ProN W3" charset="0"/>
                <a:cs typeface="ヒラギノ角ゴ ProN W3" charset="0"/>
                <a:sym typeface="Times New Roman" charset="0"/>
              </a:rPr>
              <a:t>Z</a:t>
            </a:r>
            <a:r>
              <a:rPr lang="en-US" sz="2800" i="1" dirty="0">
                <a:latin typeface="Symbol" charset="0"/>
                <a:ea typeface="ヒラギノ角ゴ ProN W3" charset="0"/>
                <a:cs typeface="ヒラギノ角ゴ ProN W3" charset="0"/>
                <a:sym typeface="Times New Roman" charset="0"/>
              </a:rPr>
              <a:t>a≥1 </a:t>
            </a:r>
            <a:r>
              <a:rPr lang="en-US" sz="2800" dirty="0">
                <a:latin typeface="Arial" panose="020B0604020202020204" pitchFamily="34" charset="0"/>
                <a:ea typeface="ヒラギノ角ゴ ProN W3" charset="0"/>
                <a:cs typeface="Arial" panose="020B0604020202020204" pitchFamily="34" charset="0"/>
                <a:sym typeface="Times New Roman" charset="0"/>
              </a:rPr>
              <a:t>relativistic equation for atom becomes unstable  ⇒ </a:t>
            </a:r>
            <a:r>
              <a:rPr lang="en-US" sz="2800" i="1" dirty="0"/>
              <a:t>Z=</a:t>
            </a:r>
            <a:r>
              <a:rPr lang="en-US" sz="2800" dirty="0"/>
              <a:t>137 catastrophe (antimatter produced spontaneously)</a:t>
            </a:r>
          </a:p>
        </p:txBody>
      </p:sp>
      <p:sp>
        <p:nvSpPr>
          <p:cNvPr id="11" name="Rectangle 10"/>
          <p:cNvSpPr/>
          <p:nvPr/>
        </p:nvSpPr>
        <p:spPr>
          <a:xfrm>
            <a:off x="655270" y="994256"/>
            <a:ext cx="4272323" cy="584775"/>
          </a:xfrm>
          <a:prstGeom prst="rect">
            <a:avLst/>
          </a:prstGeom>
        </p:spPr>
        <p:txBody>
          <a:bodyPr wrap="none">
            <a:spAutoFit/>
          </a:bodyPr>
          <a:lstStyle/>
          <a:p>
            <a:r>
              <a:rPr lang="pl-PL" sz="2800" dirty="0">
                <a:latin typeface="Symbol" charset="2"/>
                <a:ea typeface="Symbol" charset="2"/>
                <a:cs typeface="Symbol" charset="2"/>
              </a:rPr>
              <a:t>1/</a:t>
            </a:r>
            <a:r>
              <a:rPr lang="en-US" sz="3200" i="1" dirty="0">
                <a:latin typeface="Symbol" charset="0"/>
                <a:ea typeface="ヒラギノ角ゴ ProN W3" charset="0"/>
                <a:cs typeface="ヒラギノ角ゴ ProN W3" charset="0"/>
                <a:sym typeface="Times New Roman" charset="0"/>
              </a:rPr>
              <a:t>a</a:t>
            </a:r>
            <a:r>
              <a:rPr lang="mr-IN" sz="2800" dirty="0">
                <a:ea typeface="Arial" charset="0"/>
                <a:cs typeface="Arial" charset="0"/>
              </a:rPr>
              <a:t> </a:t>
            </a:r>
            <a:r>
              <a:rPr lang="mr-IN" sz="2000" dirty="0">
                <a:ea typeface="Arial" charset="0"/>
                <a:cs typeface="Arial" charset="0"/>
              </a:rPr>
              <a:t>= </a:t>
            </a:r>
            <a:r>
              <a:rPr lang="mr-IN" sz="2800" dirty="0">
                <a:ea typeface="Arial" charset="0"/>
                <a:cs typeface="Arial" charset="0"/>
              </a:rPr>
              <a:t>137.035999173(35</a:t>
            </a:r>
            <a:r>
              <a:rPr lang="pl-PL" sz="2800" dirty="0">
                <a:ea typeface="Arial" charset="0"/>
                <a:cs typeface="Arial" charset="0"/>
              </a:rPr>
              <a:t>)</a:t>
            </a:r>
            <a:endParaRPr lang="en-US" sz="2000" dirty="0">
              <a:ea typeface="Arial" charset="0"/>
              <a:cs typeface="Arial" charset="0"/>
            </a:endParaRPr>
          </a:p>
        </p:txBody>
      </p:sp>
      <p:pic>
        <p:nvPicPr>
          <p:cNvPr id="12" name="Picture 1" descr="OPINION-BALL-150_tcm18-19275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71491" y="2938648"/>
            <a:ext cx="1523854" cy="2356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Rectangle 2"/>
          <p:cNvSpPr>
            <a:spLocks noChangeArrowheads="1"/>
          </p:cNvSpPr>
          <p:nvPr/>
        </p:nvSpPr>
        <p:spPr bwMode="auto">
          <a:xfrm>
            <a:off x="1051728" y="3333343"/>
            <a:ext cx="585046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400" dirty="0">
                <a:solidFill>
                  <a:srgbClr val="0000FF"/>
                </a:solidFill>
              </a:rPr>
              <a:t>Would element 137 (</a:t>
            </a:r>
            <a:r>
              <a:rPr lang="en-US" sz="2400" dirty="0" err="1">
                <a:solidFill>
                  <a:srgbClr val="0000FF"/>
                </a:solidFill>
              </a:rPr>
              <a:t>feynmanium</a:t>
            </a:r>
            <a:r>
              <a:rPr lang="en-US" sz="2400" dirty="0">
                <a:solidFill>
                  <a:srgbClr val="0000FF"/>
                </a:solidFill>
              </a:rPr>
              <a:t>) really spell the end of the periodic table?</a:t>
            </a:r>
          </a:p>
        </p:txBody>
      </p:sp>
      <p:sp>
        <p:nvSpPr>
          <p:cNvPr id="15" name="Rectangle 14"/>
          <p:cNvSpPr/>
          <p:nvPr/>
        </p:nvSpPr>
        <p:spPr>
          <a:xfrm>
            <a:off x="781746" y="5579898"/>
            <a:ext cx="7688964" cy="58477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3200" i="1" dirty="0" err="1">
                <a:ea typeface="ヒラギノ角ゴ ProN W3" charset="0"/>
                <a:cs typeface="ヒラギノ角ゴ ProN W3" charset="0"/>
                <a:sym typeface="Times New Roman" charset="0"/>
              </a:rPr>
              <a:t>Z</a:t>
            </a:r>
            <a:r>
              <a:rPr lang="en-US" sz="3200" i="1" dirty="0" err="1">
                <a:latin typeface="Symbol" charset="0"/>
                <a:ea typeface="ヒラギノ角ゴ ProN W3" charset="0"/>
                <a:cs typeface="ヒラギノ角ゴ ProN W3" charset="0"/>
                <a:sym typeface="Times New Roman" charset="0"/>
              </a:rPr>
              <a:t>a</a:t>
            </a:r>
            <a:r>
              <a:rPr lang="en-US" sz="3200" dirty="0">
                <a:ea typeface="ヒラギノ角ゴ ProN W3" charset="0"/>
                <a:cs typeface="ヒラギノ角ゴ ProN W3" charset="0"/>
                <a:sym typeface="Times New Roman" charset="0"/>
              </a:rPr>
              <a:t> = 0.86 for </a:t>
            </a:r>
            <a:r>
              <a:rPr lang="en-US" sz="3200" dirty="0" err="1">
                <a:ea typeface="ヒラギノ角ゴ ProN W3" charset="0"/>
                <a:cs typeface="ヒラギノ角ゴ ProN W3" charset="0"/>
                <a:sym typeface="Times New Roman" charset="0"/>
              </a:rPr>
              <a:t>Og</a:t>
            </a:r>
            <a:r>
              <a:rPr lang="en-US" sz="3200" dirty="0">
                <a:ea typeface="ヒラギノ角ゴ ProN W3" charset="0"/>
                <a:cs typeface="ヒラギノ角ゴ ProN W3" charset="0"/>
                <a:sym typeface="Times New Roman" charset="0"/>
              </a:rPr>
              <a:t> </a:t>
            </a:r>
            <a:r>
              <a:rPr lang="en-US" sz="3200" dirty="0">
                <a:latin typeface="Arial" panose="020B0604020202020204" pitchFamily="34" charset="0"/>
                <a:ea typeface="ヒラギノ角ゴ ProN W3" charset="0"/>
                <a:cs typeface="Arial" panose="020B0604020202020204" pitchFamily="34" charset="0"/>
                <a:sym typeface="Times New Roman" charset="0"/>
              </a:rPr>
              <a:t>⇒ relativistic effects huge!</a:t>
            </a:r>
            <a:r>
              <a:rPr lang="en-US" sz="3200" dirty="0">
                <a:ea typeface="ヒラギノ角ゴ ProN W3" charset="0"/>
                <a:cs typeface="ヒラギノ角ゴ ProN W3" charset="0"/>
                <a:sym typeface="Times New Roman" charset="0"/>
              </a:rPr>
              <a:t> </a:t>
            </a:r>
            <a:endParaRPr lang="en-US" sz="3200" dirty="0"/>
          </a:p>
        </p:txBody>
      </p:sp>
      <p:sp>
        <p:nvSpPr>
          <p:cNvPr id="19" name="Footer Placeholder 18">
            <a:extLst>
              <a:ext uri="{FF2B5EF4-FFF2-40B4-BE49-F238E27FC236}">
                <a16:creationId xmlns:a16="http://schemas.microsoft.com/office/drawing/2014/main" id="{AD29ACEB-F34E-004A-89CE-7C3467FF7AB1}"/>
              </a:ext>
            </a:extLst>
          </p:cNvPr>
          <p:cNvSpPr>
            <a:spLocks noGrp="1"/>
          </p:cNvSpPr>
          <p:nvPr>
            <p:ph type="ftr" sz="quarter" idx="11"/>
          </p:nvPr>
        </p:nvSpPr>
        <p:spPr/>
        <p:txBody>
          <a:bodyPr/>
          <a:lstStyle/>
          <a:p>
            <a:r>
              <a:rPr lang="en-US"/>
              <a:t>W. Nazarewicz, Tongji University Nov. 2025</a:t>
            </a:r>
          </a:p>
        </p:txBody>
      </p:sp>
      <p:sp>
        <p:nvSpPr>
          <p:cNvPr id="3" name="Rectangle 2">
            <a:extLst>
              <a:ext uri="{FF2B5EF4-FFF2-40B4-BE49-F238E27FC236}">
                <a16:creationId xmlns:a16="http://schemas.microsoft.com/office/drawing/2014/main" id="{EF336462-9E08-1044-B0D9-F4C1AE598433}"/>
              </a:ext>
            </a:extLst>
          </p:cNvPr>
          <p:cNvSpPr/>
          <p:nvPr/>
        </p:nvSpPr>
        <p:spPr>
          <a:xfrm>
            <a:off x="655270" y="431509"/>
            <a:ext cx="8172207" cy="646331"/>
          </a:xfrm>
          <a:prstGeom prst="rect">
            <a:avLst/>
          </a:prstGeom>
        </p:spPr>
        <p:txBody>
          <a:bodyPr wrap="square">
            <a:spAutoFit/>
          </a:bodyPr>
          <a:lstStyle/>
          <a:p>
            <a:r>
              <a:rPr lang="en-US" sz="3600" i="1" dirty="0">
                <a:latin typeface="Symbol" charset="0"/>
                <a:ea typeface="ヒラギノ角ゴ ProN W3" charset="0"/>
                <a:cs typeface="ヒラギノ角ゴ ProN W3" charset="0"/>
                <a:sym typeface="Times New Roman" charset="0"/>
              </a:rPr>
              <a:t>a – </a:t>
            </a:r>
            <a:r>
              <a:rPr lang="en-US" sz="2800" dirty="0">
                <a:latin typeface="Arial" panose="020B0604020202020204" pitchFamily="34" charset="0"/>
                <a:ea typeface="ヒラギノ角ゴ ProN W3" charset="0"/>
                <a:cs typeface="Arial" panose="020B0604020202020204" pitchFamily="34" charset="0"/>
                <a:sym typeface="Times New Roman" charset="0"/>
              </a:rPr>
              <a:t>fundamental physical (fine structure) constant</a:t>
            </a:r>
            <a:endParaRPr lang="en-US" sz="3600" dirty="0">
              <a:latin typeface="Arial" panose="020B0604020202020204" pitchFamily="34" charset="0"/>
              <a:cs typeface="Arial" panose="020B0604020202020204" pitchFamily="34" charset="0"/>
            </a:endParaRPr>
          </a:p>
        </p:txBody>
      </p:sp>
      <p:sp>
        <p:nvSpPr>
          <p:cNvPr id="10" name="Rectangle 2">
            <a:extLst>
              <a:ext uri="{FF2B5EF4-FFF2-40B4-BE49-F238E27FC236}">
                <a16:creationId xmlns:a16="http://schemas.microsoft.com/office/drawing/2014/main" id="{5BC64A3B-D8EC-3442-BC1F-68B508932A63}"/>
              </a:ext>
            </a:extLst>
          </p:cNvPr>
          <p:cNvSpPr>
            <a:spLocks noChangeArrowheads="1"/>
          </p:cNvSpPr>
          <p:nvPr/>
        </p:nvSpPr>
        <p:spPr bwMode="auto">
          <a:xfrm>
            <a:off x="1221024" y="4307368"/>
            <a:ext cx="585046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400" dirty="0"/>
              <a:t>Not so fast!</a:t>
            </a:r>
          </a:p>
          <a:p>
            <a:pPr algn="ctr"/>
            <a:r>
              <a:rPr lang="en-US" sz="2400" dirty="0"/>
              <a:t>137 → 173 (nucleus has finite radius!)</a:t>
            </a:r>
          </a:p>
        </p:txBody>
      </p:sp>
      <p:sp>
        <p:nvSpPr>
          <p:cNvPr id="14" name="TextBox 13">
            <a:extLst>
              <a:ext uri="{FF2B5EF4-FFF2-40B4-BE49-F238E27FC236}">
                <a16:creationId xmlns:a16="http://schemas.microsoft.com/office/drawing/2014/main" id="{6A0BDDB6-00B4-8941-920E-0EDA4CFCC543}"/>
              </a:ext>
            </a:extLst>
          </p:cNvPr>
          <p:cNvSpPr txBox="1"/>
          <p:nvPr/>
        </p:nvSpPr>
        <p:spPr>
          <a:xfrm>
            <a:off x="2637431" y="-20693"/>
            <a:ext cx="4205435" cy="646331"/>
          </a:xfrm>
          <a:prstGeom prst="rect">
            <a:avLst/>
          </a:prstGeom>
          <a:noFill/>
        </p:spPr>
        <p:txBody>
          <a:bodyPr wrap="square" rtlCol="0">
            <a:spAutoFit/>
          </a:bodyPr>
          <a:lstStyle/>
          <a:p>
            <a:r>
              <a:rPr lang="en-US" sz="3600">
                <a:solidFill>
                  <a:srgbClr val="000090"/>
                </a:solidFill>
              </a:rPr>
              <a:t>Z=173 catastrophy</a:t>
            </a:r>
          </a:p>
        </p:txBody>
      </p:sp>
    </p:spTree>
    <p:extLst>
      <p:ext uri="{BB962C8B-B14F-4D97-AF65-F5344CB8AC3E}">
        <p14:creationId xmlns:p14="http://schemas.microsoft.com/office/powerpoint/2010/main" val="352773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87C7CF1-4D7D-C941-87F6-6592CA3F7595}" type="slidenum">
              <a:rPr lang="en-US" smtClean="0"/>
              <a:t>31</a:t>
            </a:fld>
            <a:endParaRPr lang="en-US"/>
          </a:p>
        </p:txBody>
      </p:sp>
      <p:sp>
        <p:nvSpPr>
          <p:cNvPr id="13" name="Rectangle 12"/>
          <p:cNvSpPr/>
          <p:nvPr/>
        </p:nvSpPr>
        <p:spPr>
          <a:xfrm>
            <a:off x="250709" y="321022"/>
            <a:ext cx="2450123" cy="2267544"/>
          </a:xfrm>
          <a:prstGeom prst="rect">
            <a:avLst/>
          </a:prstGeom>
        </p:spPr>
        <p:txBody>
          <a:bodyPr wrap="square">
            <a:spAutoFit/>
          </a:bodyPr>
          <a:lstStyle/>
          <a:p>
            <a:pPr>
              <a:lnSpc>
                <a:spcPct val="120000"/>
              </a:lnSpc>
              <a:spcBef>
                <a:spcPct val="50000"/>
              </a:spcBef>
            </a:pPr>
            <a:r>
              <a:rPr lang="pl-PL" sz="2400" dirty="0">
                <a:solidFill>
                  <a:srgbClr val="000090"/>
                </a:solidFill>
                <a:latin typeface="Arial"/>
                <a:ea typeface="ＭＳ Ｐゴシック" charset="0"/>
                <a:cs typeface="Arial"/>
              </a:rPr>
              <a:t>O</a:t>
            </a:r>
            <a:r>
              <a:rPr lang="en-US" sz="2400" dirty="0">
                <a:solidFill>
                  <a:srgbClr val="000090"/>
                </a:solidFill>
                <a:latin typeface="Arial"/>
                <a:ea typeface="ＭＳ Ｐゴシック" charset="0"/>
                <a:cs typeface="Arial"/>
              </a:rPr>
              <a:t>g is predicted to be the first rare gas with positive electron affinity</a:t>
            </a:r>
          </a:p>
        </p:txBody>
      </p:sp>
      <p:pic>
        <p:nvPicPr>
          <p:cNvPr id="14" name="Picture 13" descr="Electron_affinity_of_the_elements.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832" y="177283"/>
            <a:ext cx="5892632" cy="3098542"/>
          </a:xfrm>
          <a:prstGeom prst="rect">
            <a:avLst/>
          </a:prstGeom>
        </p:spPr>
      </p:pic>
      <p:sp>
        <p:nvSpPr>
          <p:cNvPr id="5" name="Footer Placeholder 4">
            <a:extLst>
              <a:ext uri="{FF2B5EF4-FFF2-40B4-BE49-F238E27FC236}">
                <a16:creationId xmlns:a16="http://schemas.microsoft.com/office/drawing/2014/main" id="{FA93A1D7-73C0-B949-8764-72AF7C01D501}"/>
              </a:ext>
            </a:extLst>
          </p:cNvPr>
          <p:cNvSpPr>
            <a:spLocks noGrp="1"/>
          </p:cNvSpPr>
          <p:nvPr>
            <p:ph type="ftr" sz="quarter" idx="3"/>
          </p:nvPr>
        </p:nvSpPr>
        <p:spPr/>
        <p:txBody>
          <a:bodyPr/>
          <a:lstStyle/>
          <a:p>
            <a:r>
              <a:rPr lang="en-US"/>
              <a:t>W. Nazarewicz, Tongji University Nov. 2025</a:t>
            </a:r>
          </a:p>
        </p:txBody>
      </p:sp>
      <p:grpSp>
        <p:nvGrpSpPr>
          <p:cNvPr id="9" name="Group 8"/>
          <p:cNvGrpSpPr/>
          <p:nvPr/>
        </p:nvGrpSpPr>
        <p:grpSpPr>
          <a:xfrm>
            <a:off x="429399" y="3406489"/>
            <a:ext cx="8547067" cy="2911845"/>
            <a:chOff x="429399" y="3406489"/>
            <a:chExt cx="8547067" cy="2911845"/>
          </a:xfrm>
        </p:grpSpPr>
        <p:sp>
          <p:nvSpPr>
            <p:cNvPr id="7" name="Text Box 4"/>
            <p:cNvSpPr txBox="1">
              <a:spLocks noChangeArrowheads="1"/>
            </p:cNvSpPr>
            <p:nvPr/>
          </p:nvSpPr>
          <p:spPr bwMode="auto">
            <a:xfrm>
              <a:off x="429399" y="4301894"/>
              <a:ext cx="3997569" cy="1384995"/>
            </a:xfrm>
            <a:prstGeom prst="rect">
              <a:avLst/>
            </a:prstGeom>
            <a:noFill/>
            <a:ln>
              <a:noFill/>
            </a:ln>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GB" dirty="0" err="1">
                  <a:solidFill>
                    <a:srgbClr val="000090"/>
                  </a:solidFill>
                  <a:latin typeface="Arial"/>
                  <a:cs typeface="Arial"/>
                </a:rPr>
                <a:t>Og</a:t>
              </a:r>
              <a:r>
                <a:rPr lang="en-GB" dirty="0">
                  <a:solidFill>
                    <a:srgbClr val="000090"/>
                  </a:solidFill>
                  <a:latin typeface="Arial"/>
                  <a:cs typeface="Arial"/>
                </a:rPr>
                <a:t> is not expected to be a gas at room temperature</a:t>
              </a:r>
            </a:p>
            <a:p>
              <a:pPr algn="ctr">
                <a:spcBef>
                  <a:spcPct val="50000"/>
                </a:spcBef>
              </a:pPr>
              <a:r>
                <a:rPr lang="en-GB" dirty="0">
                  <a:solidFill>
                    <a:srgbClr val="000090"/>
                  </a:solidFill>
                  <a:latin typeface="Arial"/>
                  <a:cs typeface="Arial"/>
                </a:rPr>
                <a:t>(</a:t>
              </a:r>
              <a:r>
                <a:rPr lang="en-GB" dirty="0" err="1">
                  <a:solidFill>
                    <a:srgbClr val="000090"/>
                  </a:solidFill>
                  <a:latin typeface="Arial"/>
                  <a:cs typeface="Arial"/>
                </a:rPr>
                <a:t>Schwerdtfeger</a:t>
              </a:r>
              <a:r>
                <a:rPr lang="en-GB" dirty="0">
                  <a:solidFill>
                    <a:srgbClr val="000090"/>
                  </a:solidFill>
                  <a:latin typeface="Arial"/>
                  <a:cs typeface="Arial"/>
                </a:rPr>
                <a:t> et al.)</a:t>
              </a:r>
            </a:p>
          </p:txBody>
        </p:sp>
        <p:pic>
          <p:nvPicPr>
            <p:cNvPr id="8" name="Picture 7" descr="melt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703" y="3406489"/>
              <a:ext cx="4307763" cy="2911845"/>
            </a:xfrm>
            <a:prstGeom prst="rect">
              <a:avLst/>
            </a:prstGeom>
          </p:spPr>
        </p:pic>
      </p:grpSp>
      <p:grpSp>
        <p:nvGrpSpPr>
          <p:cNvPr id="6" name="Group 5"/>
          <p:cNvGrpSpPr/>
          <p:nvPr/>
        </p:nvGrpSpPr>
        <p:grpSpPr>
          <a:xfrm>
            <a:off x="3525703" y="76555"/>
            <a:ext cx="5560130" cy="2586944"/>
            <a:chOff x="3525703" y="76555"/>
            <a:chExt cx="5560130" cy="2586944"/>
          </a:xfrm>
        </p:grpSpPr>
        <p:sp>
          <p:nvSpPr>
            <p:cNvPr id="15" name="Rectangle 14"/>
            <p:cNvSpPr/>
            <p:nvPr/>
          </p:nvSpPr>
          <p:spPr>
            <a:xfrm>
              <a:off x="7681538" y="76555"/>
              <a:ext cx="1404295" cy="646331"/>
            </a:xfrm>
            <a:prstGeom prst="rect">
              <a:avLst/>
            </a:prstGeom>
            <a:solidFill>
              <a:schemeClr val="bg1"/>
            </a:solidFill>
          </p:spPr>
          <p:txBody>
            <a:bodyPr wrap="square">
              <a:spAutoFit/>
            </a:bodyPr>
            <a:lstStyle/>
            <a:p>
              <a:r>
                <a:rPr lang="is-IS" dirty="0">
                  <a:solidFill>
                    <a:srgbClr val="FF0000"/>
                  </a:solidFill>
                </a:rPr>
                <a:t>0.064(2) eV for Og!</a:t>
              </a:r>
              <a:endParaRPr lang="en-US" dirty="0">
                <a:solidFill>
                  <a:srgbClr val="FF0000"/>
                </a:solidFill>
              </a:endParaRPr>
            </a:p>
          </p:txBody>
        </p:sp>
        <p:grpSp>
          <p:nvGrpSpPr>
            <p:cNvPr id="4" name="Group 3"/>
            <p:cNvGrpSpPr/>
            <p:nvPr/>
          </p:nvGrpSpPr>
          <p:grpSpPr>
            <a:xfrm>
              <a:off x="3525703" y="2508176"/>
              <a:ext cx="4877754" cy="155323"/>
              <a:chOff x="3525703" y="2523262"/>
              <a:chExt cx="4877754" cy="155323"/>
            </a:xfrm>
          </p:grpSpPr>
          <p:sp>
            <p:nvSpPr>
              <p:cNvPr id="2" name="Oval 1"/>
              <p:cNvSpPr/>
              <p:nvPr/>
            </p:nvSpPr>
            <p:spPr>
              <a:xfrm>
                <a:off x="8248134" y="2523262"/>
                <a:ext cx="155323" cy="15532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453109" y="2523262"/>
                <a:ext cx="155323" cy="15532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435887" y="2523262"/>
                <a:ext cx="155323" cy="15532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426968" y="2523262"/>
                <a:ext cx="155323" cy="15532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75869" y="2523262"/>
                <a:ext cx="155323" cy="15532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525703" y="2523262"/>
                <a:ext cx="155323" cy="15532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199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81D568-E93A-CF70-DDF8-182DD185E9B2}"/>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AA0D37E4-B534-481A-F972-CD62533F93D4}"/>
              </a:ext>
            </a:extLst>
          </p:cNvPr>
          <p:cNvSpPr>
            <a:spLocks noGrp="1"/>
          </p:cNvSpPr>
          <p:nvPr>
            <p:ph type="sldNum" sz="quarter" idx="4"/>
          </p:nvPr>
        </p:nvSpPr>
        <p:spPr/>
        <p:txBody>
          <a:bodyPr/>
          <a:lstStyle/>
          <a:p>
            <a:fld id="{987C7CF1-4D7D-C941-87F6-6592CA3F7595}" type="slidenum">
              <a:rPr lang="en-US" smtClean="0"/>
              <a:t>32</a:t>
            </a:fld>
            <a:endParaRPr lang="en-US"/>
          </a:p>
        </p:txBody>
      </p:sp>
      <p:pic>
        <p:nvPicPr>
          <p:cNvPr id="5" name="Picture 4" descr="A group of circles with different colors&#10;&#10;Description automatically generated">
            <a:extLst>
              <a:ext uri="{FF2B5EF4-FFF2-40B4-BE49-F238E27FC236}">
                <a16:creationId xmlns:a16="http://schemas.microsoft.com/office/drawing/2014/main" id="{182F8E9D-F537-FF40-0765-6449C19CC038}"/>
              </a:ext>
            </a:extLst>
          </p:cNvPr>
          <p:cNvPicPr>
            <a:picLocks noChangeAspect="1"/>
          </p:cNvPicPr>
          <p:nvPr/>
        </p:nvPicPr>
        <p:blipFill>
          <a:blip r:embed="rId3"/>
          <a:stretch>
            <a:fillRect/>
          </a:stretch>
        </p:blipFill>
        <p:spPr>
          <a:xfrm>
            <a:off x="128954" y="-1"/>
            <a:ext cx="9094081" cy="4563259"/>
          </a:xfrm>
          <a:prstGeom prst="rect">
            <a:avLst/>
          </a:prstGeom>
        </p:spPr>
      </p:pic>
      <p:sp>
        <p:nvSpPr>
          <p:cNvPr id="7" name="TextBox 6">
            <a:extLst>
              <a:ext uri="{FF2B5EF4-FFF2-40B4-BE49-F238E27FC236}">
                <a16:creationId xmlns:a16="http://schemas.microsoft.com/office/drawing/2014/main" id="{90BE19BC-2858-3894-79F4-EE8E03AB5C60}"/>
              </a:ext>
            </a:extLst>
          </p:cNvPr>
          <p:cNvSpPr txBox="1"/>
          <p:nvPr/>
        </p:nvSpPr>
        <p:spPr>
          <a:xfrm>
            <a:off x="687867" y="4950902"/>
            <a:ext cx="8288599" cy="923330"/>
          </a:xfrm>
          <a:prstGeom prst="rect">
            <a:avLst/>
          </a:prstGeom>
          <a:noFill/>
        </p:spPr>
        <p:txBody>
          <a:bodyPr wrap="square">
            <a:spAutoFit/>
          </a:bodyPr>
          <a:lstStyle/>
          <a:p>
            <a:r>
              <a:rPr lang="en-US" dirty="0"/>
              <a:t>Electron localization from nonrelativistic (NR, top), scalar relativistic (SR, middle) and fully relativistic (R, bottom) DFT calculations for Hg and Cn (left), Pb and Fl (center), and Rn and </a:t>
            </a:r>
            <a:r>
              <a:rPr lang="en-US" dirty="0" err="1"/>
              <a:t>Og</a:t>
            </a:r>
            <a:r>
              <a:rPr lang="en-US" dirty="0"/>
              <a:t> (right).</a:t>
            </a:r>
          </a:p>
        </p:txBody>
      </p:sp>
    </p:spTree>
    <p:extLst>
      <p:ext uri="{BB962C8B-B14F-4D97-AF65-F5344CB8AC3E}">
        <p14:creationId xmlns:p14="http://schemas.microsoft.com/office/powerpoint/2010/main" val="236066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69359-A3A4-0C44-9963-DDCC6E5BBB64}"/>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D5B86580-B07F-B147-B583-7374FA831192}"/>
              </a:ext>
            </a:extLst>
          </p:cNvPr>
          <p:cNvSpPr>
            <a:spLocks noGrp="1"/>
          </p:cNvSpPr>
          <p:nvPr>
            <p:ph type="sldNum" sz="quarter" idx="4"/>
          </p:nvPr>
        </p:nvSpPr>
        <p:spPr/>
        <p:txBody>
          <a:bodyPr/>
          <a:lstStyle/>
          <a:p>
            <a:fld id="{987C7CF1-4D7D-C941-87F6-6592CA3F7595}" type="slidenum">
              <a:rPr lang="en-US" smtClean="0"/>
              <a:t>33</a:t>
            </a:fld>
            <a:endParaRPr lang="en-US"/>
          </a:p>
        </p:txBody>
      </p:sp>
      <p:pic>
        <p:nvPicPr>
          <p:cNvPr id="6" name="Picture 5" descr="A table of periodic table&#10;&#10;Description automatically generated">
            <a:extLst>
              <a:ext uri="{FF2B5EF4-FFF2-40B4-BE49-F238E27FC236}">
                <a16:creationId xmlns:a16="http://schemas.microsoft.com/office/drawing/2014/main" id="{BE8FDCC5-5D6C-68CE-9FDD-676E7D4F50BA}"/>
              </a:ext>
            </a:extLst>
          </p:cNvPr>
          <p:cNvPicPr>
            <a:picLocks noChangeAspect="1"/>
          </p:cNvPicPr>
          <p:nvPr/>
        </p:nvPicPr>
        <p:blipFill>
          <a:blip r:embed="rId2"/>
          <a:stretch>
            <a:fillRect/>
          </a:stretch>
        </p:blipFill>
        <p:spPr>
          <a:xfrm>
            <a:off x="892998" y="664617"/>
            <a:ext cx="8083468" cy="3244510"/>
          </a:xfrm>
          <a:prstGeom prst="rect">
            <a:avLst/>
          </a:prstGeom>
        </p:spPr>
      </p:pic>
      <p:sp>
        <p:nvSpPr>
          <p:cNvPr id="10" name="TextBox 9">
            <a:extLst>
              <a:ext uri="{FF2B5EF4-FFF2-40B4-BE49-F238E27FC236}">
                <a16:creationId xmlns:a16="http://schemas.microsoft.com/office/drawing/2014/main" id="{5E917D9E-AFB4-8EB7-3952-0B63CE7C5A5C}"/>
              </a:ext>
            </a:extLst>
          </p:cNvPr>
          <p:cNvSpPr txBox="1"/>
          <p:nvPr/>
        </p:nvSpPr>
        <p:spPr>
          <a:xfrm>
            <a:off x="746185" y="3909127"/>
            <a:ext cx="7651629" cy="923330"/>
          </a:xfrm>
          <a:prstGeom prst="rect">
            <a:avLst/>
          </a:prstGeom>
          <a:noFill/>
        </p:spPr>
        <p:txBody>
          <a:bodyPr wrap="square">
            <a:spAutoFit/>
          </a:bodyPr>
          <a:lstStyle/>
          <a:p>
            <a:r>
              <a:rPr lang="en-US" dirty="0"/>
              <a:t>Ground state of superheavy elements with  120≤Z≤170: Systematic study of the electron-correlation, </a:t>
            </a:r>
            <a:r>
              <a:rPr lang="en-US" dirty="0" err="1"/>
              <a:t>Breit</a:t>
            </a:r>
            <a:r>
              <a:rPr lang="en-US" dirty="0"/>
              <a:t>, and QED effects, Savelyev et al. Phys. Rev. A 107, 042803 (2023). </a:t>
            </a:r>
            <a:endParaRPr lang="en-US" i="0" dirty="0">
              <a:effectLst/>
            </a:endParaRPr>
          </a:p>
        </p:txBody>
      </p:sp>
      <p:sp>
        <p:nvSpPr>
          <p:cNvPr id="13" name="TextBox 3">
            <a:extLst>
              <a:ext uri="{FF2B5EF4-FFF2-40B4-BE49-F238E27FC236}">
                <a16:creationId xmlns:a16="http://schemas.microsoft.com/office/drawing/2014/main" id="{D2AB9F31-97D4-8600-3419-5FB1F3B43C5E}"/>
              </a:ext>
            </a:extLst>
          </p:cNvPr>
          <p:cNvSpPr txBox="1">
            <a:spLocks noChangeArrowheads="1"/>
          </p:cNvSpPr>
          <p:nvPr/>
        </p:nvSpPr>
        <p:spPr bwMode="auto">
          <a:xfrm>
            <a:off x="-1060622" y="18286"/>
            <a:ext cx="119907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600" dirty="0">
                <a:solidFill>
                  <a:srgbClr val="000090"/>
                </a:solidFill>
              </a:rPr>
              <a:t>Extended Periodic Table</a:t>
            </a:r>
          </a:p>
        </p:txBody>
      </p:sp>
      <p:sp>
        <p:nvSpPr>
          <p:cNvPr id="4" name="TextBox 3">
            <a:extLst>
              <a:ext uri="{FF2B5EF4-FFF2-40B4-BE49-F238E27FC236}">
                <a16:creationId xmlns:a16="http://schemas.microsoft.com/office/drawing/2014/main" id="{D57740D5-1763-F3C4-0A8A-69096941B9D2}"/>
              </a:ext>
            </a:extLst>
          </p:cNvPr>
          <p:cNvSpPr txBox="1"/>
          <p:nvPr/>
        </p:nvSpPr>
        <p:spPr>
          <a:xfrm>
            <a:off x="1020621" y="4993067"/>
            <a:ext cx="7377193" cy="584775"/>
          </a:xfrm>
          <a:prstGeom prst="rect">
            <a:avLst/>
          </a:prstGeom>
          <a:noFill/>
        </p:spPr>
        <p:txBody>
          <a:bodyPr wrap="square" rtlCol="0">
            <a:spAutoFit/>
          </a:bodyPr>
          <a:lstStyle/>
          <a:p>
            <a:r>
              <a:rPr lang="en-US" sz="3200" dirty="0">
                <a:solidFill>
                  <a:srgbClr val="000090"/>
                </a:solidFill>
              </a:rPr>
              <a:t>Where is the end of the Periodic Table?</a:t>
            </a:r>
          </a:p>
        </p:txBody>
      </p:sp>
      <p:sp>
        <p:nvSpPr>
          <p:cNvPr id="5" name="Rectangle 4">
            <a:extLst>
              <a:ext uri="{FF2B5EF4-FFF2-40B4-BE49-F238E27FC236}">
                <a16:creationId xmlns:a16="http://schemas.microsoft.com/office/drawing/2014/main" id="{B2D4BF56-E8EC-9057-EDD2-C2DD60C6B3D7}"/>
              </a:ext>
            </a:extLst>
          </p:cNvPr>
          <p:cNvSpPr>
            <a:spLocks noChangeArrowheads="1"/>
          </p:cNvSpPr>
          <p:nvPr/>
        </p:nvSpPr>
        <p:spPr bwMode="auto">
          <a:xfrm>
            <a:off x="1285447" y="5799441"/>
            <a:ext cx="8216798" cy="480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90000"/>
              </a:lnSpc>
            </a:pPr>
            <a:r>
              <a:rPr lang="en-US" sz="2800" i="1" dirty="0">
                <a:solidFill>
                  <a:srgbClr val="230A7E"/>
                </a:solidFill>
              </a:rPr>
              <a:t>Atoms cannot exist without atomic nuclei!</a:t>
            </a:r>
            <a:endParaRPr lang="en-US" sz="2800" i="1" dirty="0">
              <a:solidFill>
                <a:srgbClr val="990033"/>
              </a:solidFill>
            </a:endParaRPr>
          </a:p>
        </p:txBody>
      </p:sp>
    </p:spTree>
    <p:extLst>
      <p:ext uri="{BB962C8B-B14F-4D97-AF65-F5344CB8AC3E}">
        <p14:creationId xmlns:p14="http://schemas.microsoft.com/office/powerpoint/2010/main" val="122258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0317C8-FDEE-3BF0-691B-0B9482EBE608}"/>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AB6168AC-F734-85FC-0DA4-FDC95AA19441}"/>
              </a:ext>
            </a:extLst>
          </p:cNvPr>
          <p:cNvSpPr>
            <a:spLocks noGrp="1"/>
          </p:cNvSpPr>
          <p:nvPr>
            <p:ph type="sldNum" sz="quarter" idx="4"/>
          </p:nvPr>
        </p:nvSpPr>
        <p:spPr/>
        <p:txBody>
          <a:bodyPr/>
          <a:lstStyle/>
          <a:p>
            <a:fld id="{987C7CF1-4D7D-C941-87F6-6592CA3F7595}" type="slidenum">
              <a:rPr lang="en-US" smtClean="0"/>
              <a:t>34</a:t>
            </a:fld>
            <a:endParaRPr lang="en-US"/>
          </a:p>
        </p:txBody>
      </p:sp>
      <p:sp>
        <p:nvSpPr>
          <p:cNvPr id="6" name="Rectangle 5">
            <a:extLst>
              <a:ext uri="{FF2B5EF4-FFF2-40B4-BE49-F238E27FC236}">
                <a16:creationId xmlns:a16="http://schemas.microsoft.com/office/drawing/2014/main" id="{948F067B-5565-EF8E-D3B5-7845CEA16512}"/>
              </a:ext>
            </a:extLst>
          </p:cNvPr>
          <p:cNvSpPr>
            <a:spLocks noChangeArrowheads="1"/>
          </p:cNvSpPr>
          <p:nvPr/>
        </p:nvSpPr>
        <p:spPr bwMode="auto">
          <a:xfrm>
            <a:off x="311352" y="18288"/>
            <a:ext cx="8703733" cy="582164"/>
          </a:xfrm>
          <a:prstGeom prst="rect">
            <a:avLst/>
          </a:prstGeom>
          <a:noFill/>
          <a:ln w="12700">
            <a:noFill/>
            <a:miter lim="800000"/>
            <a:headEnd/>
            <a:tailEnd/>
          </a:ln>
          <a:effectLst/>
        </p:spPr>
        <p:txBody>
          <a:bodyPr wrap="square" lIns="90439" tIns="44427" rIns="90439" bIns="44427">
            <a:spAutoFit/>
          </a:bodyPr>
          <a:lstStyle/>
          <a:p>
            <a:pPr algn="ctr" defTabSz="913866" eaLnBrk="0" hangingPunct="0">
              <a:defRPr/>
            </a:pPr>
            <a:r>
              <a:rPr lang="en-US" sz="3200" dirty="0">
                <a:solidFill>
                  <a:srgbClr val="000090"/>
                </a:solidFill>
                <a:latin typeface="Arial"/>
                <a:cs typeface="Arial"/>
              </a:rPr>
              <a:t>Where is the end of the Periodic Table?</a:t>
            </a:r>
          </a:p>
        </p:txBody>
      </p:sp>
      <p:sp>
        <p:nvSpPr>
          <p:cNvPr id="8" name="Rectangle 7">
            <a:extLst>
              <a:ext uri="{FF2B5EF4-FFF2-40B4-BE49-F238E27FC236}">
                <a16:creationId xmlns:a16="http://schemas.microsoft.com/office/drawing/2014/main" id="{2FEEA4C5-BE91-9FA7-8BBC-5AF6A0BDB501}"/>
              </a:ext>
            </a:extLst>
          </p:cNvPr>
          <p:cNvSpPr/>
          <p:nvPr/>
        </p:nvSpPr>
        <p:spPr>
          <a:xfrm>
            <a:off x="61049" y="652469"/>
            <a:ext cx="9028414" cy="3170099"/>
          </a:xfrm>
          <a:prstGeom prst="rect">
            <a:avLst/>
          </a:prstGeom>
        </p:spPr>
        <p:txBody>
          <a:bodyPr wrap="square">
            <a:spAutoFit/>
          </a:bodyPr>
          <a:lstStyle/>
          <a:p>
            <a:r>
              <a:rPr lang="en-US" sz="2000" dirty="0"/>
              <a:t>“The discovery of a </a:t>
            </a:r>
            <a:r>
              <a:rPr lang="en-US" sz="2000" b="1" dirty="0">
                <a:solidFill>
                  <a:srgbClr val="FF0000"/>
                </a:solidFill>
              </a:rPr>
              <a:t>chemical element </a:t>
            </a:r>
            <a:r>
              <a:rPr lang="en-US" sz="2000" dirty="0"/>
              <a:t>is the experimental demonstration, beyond reasonable doubt, of the existence of a nuclide with an atomic number </a:t>
            </a:r>
            <a:r>
              <a:rPr lang="en-US" sz="2000" i="1" dirty="0"/>
              <a:t>Z</a:t>
            </a:r>
            <a:r>
              <a:rPr lang="en-US" sz="2000" dirty="0"/>
              <a:t> not identified before, existing for at least 10</a:t>
            </a:r>
            <a:r>
              <a:rPr lang="en-US" sz="2000" baseline="30000" dirty="0"/>
              <a:t>−14 </a:t>
            </a:r>
            <a:r>
              <a:rPr lang="en-US" sz="2000" dirty="0"/>
              <a:t>s”. (IUPAC 1991) </a:t>
            </a:r>
          </a:p>
          <a:p>
            <a:endParaRPr lang="en-US" sz="2000" dirty="0"/>
          </a:p>
          <a:p>
            <a:r>
              <a:rPr lang="en-US" sz="2000" baseline="0" dirty="0"/>
              <a:t>To define a </a:t>
            </a:r>
            <a:r>
              <a:rPr lang="en-US" sz="2000" b="1" baseline="0" dirty="0">
                <a:solidFill>
                  <a:srgbClr val="FF0000"/>
                </a:solidFill>
              </a:rPr>
              <a:t>nuclide</a:t>
            </a:r>
            <a:r>
              <a:rPr lang="en-US" sz="2000" baseline="0" dirty="0"/>
              <a:t>, its lifetime should be longer than the single-particle time scale  3⋅10</a:t>
            </a:r>
            <a:r>
              <a:rPr lang="en-US" sz="2000" baseline="30000" dirty="0"/>
              <a:t>−22 </a:t>
            </a:r>
            <a:r>
              <a:rPr lang="en-US" sz="2000" baseline="0" dirty="0"/>
              <a:t>s corresponding to the time scale needed to create the nuclear mean field. </a:t>
            </a:r>
          </a:p>
          <a:p>
            <a:endParaRPr lang="en-US" sz="2000" dirty="0"/>
          </a:p>
          <a:p>
            <a:r>
              <a:rPr lang="en-US" sz="2000" baseline="0" dirty="0"/>
              <a:t>Because of fission, superheavy nuclei with N&gt;184 are expected to be short-lived.</a:t>
            </a:r>
          </a:p>
        </p:txBody>
      </p:sp>
      <p:sp>
        <p:nvSpPr>
          <p:cNvPr id="4" name="Rectangle 3">
            <a:extLst>
              <a:ext uri="{FF2B5EF4-FFF2-40B4-BE49-F238E27FC236}">
                <a16:creationId xmlns:a16="http://schemas.microsoft.com/office/drawing/2014/main" id="{29411EB1-4B4A-6CC0-40B8-A3D607ADCF57}"/>
              </a:ext>
            </a:extLst>
          </p:cNvPr>
          <p:cNvSpPr/>
          <p:nvPr/>
        </p:nvSpPr>
        <p:spPr>
          <a:xfrm>
            <a:off x="142085" y="4311713"/>
            <a:ext cx="8834382" cy="913199"/>
          </a:xfrm>
          <a:prstGeom prst="rect">
            <a:avLst/>
          </a:prstGeom>
        </p:spPr>
        <p:txBody>
          <a:bodyPr wrap="square">
            <a:spAutoFit/>
          </a:bodyPr>
          <a:lstStyle>
            <a:defPPr>
              <a:defRPr lang="en-US"/>
            </a:defPPr>
            <a:lvl1pPr algn="l" rtl="0" fontAlgn="base">
              <a:spcBef>
                <a:spcPct val="0"/>
              </a:spcBef>
              <a:spcAft>
                <a:spcPct val="0"/>
              </a:spcAft>
              <a:defRPr kern="1200" baseline="30000">
                <a:solidFill>
                  <a:schemeClr val="tx1"/>
                </a:solidFill>
                <a:latin typeface="Arial" charset="0"/>
                <a:ea typeface="+mn-ea"/>
                <a:cs typeface="+mn-cs"/>
              </a:defRPr>
            </a:lvl1pPr>
            <a:lvl2pPr marL="457200" algn="l" rtl="0" fontAlgn="base">
              <a:spcBef>
                <a:spcPct val="0"/>
              </a:spcBef>
              <a:spcAft>
                <a:spcPct val="0"/>
              </a:spcAft>
              <a:defRPr kern="1200" baseline="30000">
                <a:solidFill>
                  <a:schemeClr val="tx1"/>
                </a:solidFill>
                <a:latin typeface="Arial" charset="0"/>
                <a:ea typeface="+mn-ea"/>
                <a:cs typeface="+mn-cs"/>
              </a:defRPr>
            </a:lvl2pPr>
            <a:lvl3pPr marL="914400" algn="l" rtl="0" fontAlgn="base">
              <a:spcBef>
                <a:spcPct val="0"/>
              </a:spcBef>
              <a:spcAft>
                <a:spcPct val="0"/>
              </a:spcAft>
              <a:defRPr kern="1200" baseline="30000">
                <a:solidFill>
                  <a:schemeClr val="tx1"/>
                </a:solidFill>
                <a:latin typeface="Arial" charset="0"/>
                <a:ea typeface="+mn-ea"/>
                <a:cs typeface="+mn-cs"/>
              </a:defRPr>
            </a:lvl3pPr>
            <a:lvl4pPr marL="1371600" algn="l" rtl="0" fontAlgn="base">
              <a:spcBef>
                <a:spcPct val="0"/>
              </a:spcBef>
              <a:spcAft>
                <a:spcPct val="0"/>
              </a:spcAft>
              <a:defRPr kern="1200" baseline="30000">
                <a:solidFill>
                  <a:schemeClr val="tx1"/>
                </a:solidFill>
                <a:latin typeface="Arial" charset="0"/>
                <a:ea typeface="+mn-ea"/>
                <a:cs typeface="+mn-cs"/>
              </a:defRPr>
            </a:lvl4pPr>
            <a:lvl5pPr marL="1828800" algn="l" rtl="0" fontAlgn="base">
              <a:spcBef>
                <a:spcPct val="0"/>
              </a:spcBef>
              <a:spcAft>
                <a:spcPct val="0"/>
              </a:spcAft>
              <a:defRPr kern="1200" baseline="30000">
                <a:solidFill>
                  <a:schemeClr val="tx1"/>
                </a:solidFill>
                <a:latin typeface="Arial" charset="0"/>
                <a:ea typeface="+mn-ea"/>
                <a:cs typeface="+mn-cs"/>
              </a:defRPr>
            </a:lvl5pPr>
            <a:lvl6pPr marL="2286000" algn="l" defTabSz="457200" rtl="0" eaLnBrk="1" latinLnBrk="0" hangingPunct="1">
              <a:defRPr kern="1200" baseline="30000">
                <a:solidFill>
                  <a:schemeClr val="tx1"/>
                </a:solidFill>
                <a:latin typeface="Arial" charset="0"/>
                <a:ea typeface="+mn-ea"/>
                <a:cs typeface="+mn-cs"/>
              </a:defRPr>
            </a:lvl6pPr>
            <a:lvl7pPr marL="2743200" algn="l" defTabSz="457200" rtl="0" eaLnBrk="1" latinLnBrk="0" hangingPunct="1">
              <a:defRPr kern="1200" baseline="30000">
                <a:solidFill>
                  <a:schemeClr val="tx1"/>
                </a:solidFill>
                <a:latin typeface="Arial" charset="0"/>
                <a:ea typeface="+mn-ea"/>
                <a:cs typeface="+mn-cs"/>
              </a:defRPr>
            </a:lvl7pPr>
            <a:lvl8pPr marL="3200400" algn="l" defTabSz="457200" rtl="0" eaLnBrk="1" latinLnBrk="0" hangingPunct="1">
              <a:defRPr kern="1200" baseline="30000">
                <a:solidFill>
                  <a:schemeClr val="tx1"/>
                </a:solidFill>
                <a:latin typeface="Arial" charset="0"/>
                <a:ea typeface="+mn-ea"/>
                <a:cs typeface="+mn-cs"/>
              </a:defRPr>
            </a:lvl8pPr>
            <a:lvl9pPr marL="3657600" algn="l" defTabSz="457200" rtl="0" eaLnBrk="1" latinLnBrk="0" hangingPunct="1">
              <a:defRPr kern="1200" baseline="30000">
                <a:solidFill>
                  <a:schemeClr val="tx1"/>
                </a:solidFill>
                <a:latin typeface="Arial" charset="0"/>
                <a:ea typeface="+mn-ea"/>
                <a:cs typeface="+mn-cs"/>
              </a:defRPr>
            </a:lvl9pPr>
          </a:lstStyle>
          <a:p>
            <a:r>
              <a:rPr lang="en-US" sz="2667" baseline="0" dirty="0"/>
              <a:t>No chemistry for nuclides with lifetimes between 10</a:t>
            </a:r>
            <a:r>
              <a:rPr lang="en-US" sz="2667" dirty="0"/>
              <a:t>−14 </a:t>
            </a:r>
            <a:r>
              <a:rPr lang="en-US" sz="2667" baseline="0" dirty="0"/>
              <a:t>and 10</a:t>
            </a:r>
            <a:r>
              <a:rPr lang="en-US" sz="2667" dirty="0"/>
              <a:t>−22 </a:t>
            </a:r>
            <a:r>
              <a:rPr lang="en-US" sz="2667" baseline="0" dirty="0"/>
              <a:t>s! Gaps in the periodic table?</a:t>
            </a:r>
          </a:p>
        </p:txBody>
      </p:sp>
      <p:sp>
        <p:nvSpPr>
          <p:cNvPr id="11" name="Rectangle 10">
            <a:extLst>
              <a:ext uri="{FF2B5EF4-FFF2-40B4-BE49-F238E27FC236}">
                <a16:creationId xmlns:a16="http://schemas.microsoft.com/office/drawing/2014/main" id="{110A3FDA-996A-41BE-4F22-1795859A3544}"/>
              </a:ext>
            </a:extLst>
          </p:cNvPr>
          <p:cNvSpPr/>
          <p:nvPr/>
        </p:nvSpPr>
        <p:spPr>
          <a:xfrm>
            <a:off x="142084" y="5366521"/>
            <a:ext cx="9247895" cy="913199"/>
          </a:xfrm>
          <a:prstGeom prst="rect">
            <a:avLst/>
          </a:prstGeom>
        </p:spPr>
        <p:txBody>
          <a:bodyPr wrap="square">
            <a:spAutoFit/>
          </a:bodyPr>
          <a:lstStyle>
            <a:defPPr>
              <a:defRPr lang="en-US"/>
            </a:defPPr>
            <a:lvl1pPr algn="l" rtl="0" fontAlgn="base">
              <a:spcBef>
                <a:spcPct val="0"/>
              </a:spcBef>
              <a:spcAft>
                <a:spcPct val="0"/>
              </a:spcAft>
              <a:defRPr kern="1200" baseline="30000">
                <a:solidFill>
                  <a:schemeClr val="tx1"/>
                </a:solidFill>
                <a:latin typeface="Arial" charset="0"/>
                <a:ea typeface="+mn-ea"/>
                <a:cs typeface="+mn-cs"/>
              </a:defRPr>
            </a:lvl1pPr>
            <a:lvl2pPr marL="457200" algn="l" rtl="0" fontAlgn="base">
              <a:spcBef>
                <a:spcPct val="0"/>
              </a:spcBef>
              <a:spcAft>
                <a:spcPct val="0"/>
              </a:spcAft>
              <a:defRPr kern="1200" baseline="30000">
                <a:solidFill>
                  <a:schemeClr val="tx1"/>
                </a:solidFill>
                <a:latin typeface="Arial" charset="0"/>
                <a:ea typeface="+mn-ea"/>
                <a:cs typeface="+mn-cs"/>
              </a:defRPr>
            </a:lvl2pPr>
            <a:lvl3pPr marL="914400" algn="l" rtl="0" fontAlgn="base">
              <a:spcBef>
                <a:spcPct val="0"/>
              </a:spcBef>
              <a:spcAft>
                <a:spcPct val="0"/>
              </a:spcAft>
              <a:defRPr kern="1200" baseline="30000">
                <a:solidFill>
                  <a:schemeClr val="tx1"/>
                </a:solidFill>
                <a:latin typeface="Arial" charset="0"/>
                <a:ea typeface="+mn-ea"/>
                <a:cs typeface="+mn-cs"/>
              </a:defRPr>
            </a:lvl3pPr>
            <a:lvl4pPr marL="1371600" algn="l" rtl="0" fontAlgn="base">
              <a:spcBef>
                <a:spcPct val="0"/>
              </a:spcBef>
              <a:spcAft>
                <a:spcPct val="0"/>
              </a:spcAft>
              <a:defRPr kern="1200" baseline="30000">
                <a:solidFill>
                  <a:schemeClr val="tx1"/>
                </a:solidFill>
                <a:latin typeface="Arial" charset="0"/>
                <a:ea typeface="+mn-ea"/>
                <a:cs typeface="+mn-cs"/>
              </a:defRPr>
            </a:lvl4pPr>
            <a:lvl5pPr marL="1828800" algn="l" rtl="0" fontAlgn="base">
              <a:spcBef>
                <a:spcPct val="0"/>
              </a:spcBef>
              <a:spcAft>
                <a:spcPct val="0"/>
              </a:spcAft>
              <a:defRPr kern="1200" baseline="30000">
                <a:solidFill>
                  <a:schemeClr val="tx1"/>
                </a:solidFill>
                <a:latin typeface="Arial" charset="0"/>
                <a:ea typeface="+mn-ea"/>
                <a:cs typeface="+mn-cs"/>
              </a:defRPr>
            </a:lvl5pPr>
            <a:lvl6pPr marL="2286000" algn="l" defTabSz="457200" rtl="0" eaLnBrk="1" latinLnBrk="0" hangingPunct="1">
              <a:defRPr kern="1200" baseline="30000">
                <a:solidFill>
                  <a:schemeClr val="tx1"/>
                </a:solidFill>
                <a:latin typeface="Arial" charset="0"/>
                <a:ea typeface="+mn-ea"/>
                <a:cs typeface="+mn-cs"/>
              </a:defRPr>
            </a:lvl6pPr>
            <a:lvl7pPr marL="2743200" algn="l" defTabSz="457200" rtl="0" eaLnBrk="1" latinLnBrk="0" hangingPunct="1">
              <a:defRPr kern="1200" baseline="30000">
                <a:solidFill>
                  <a:schemeClr val="tx1"/>
                </a:solidFill>
                <a:latin typeface="Arial" charset="0"/>
                <a:ea typeface="+mn-ea"/>
                <a:cs typeface="+mn-cs"/>
              </a:defRPr>
            </a:lvl7pPr>
            <a:lvl8pPr marL="3200400" algn="l" defTabSz="457200" rtl="0" eaLnBrk="1" latinLnBrk="0" hangingPunct="1">
              <a:defRPr kern="1200" baseline="30000">
                <a:solidFill>
                  <a:schemeClr val="tx1"/>
                </a:solidFill>
                <a:latin typeface="Arial" charset="0"/>
                <a:ea typeface="+mn-ea"/>
                <a:cs typeface="+mn-cs"/>
              </a:defRPr>
            </a:lvl8pPr>
            <a:lvl9pPr marL="3657600" algn="l" defTabSz="457200" rtl="0" eaLnBrk="1" latinLnBrk="0" hangingPunct="1">
              <a:defRPr kern="1200" baseline="30000">
                <a:solidFill>
                  <a:schemeClr val="tx1"/>
                </a:solidFill>
                <a:latin typeface="Arial" charset="0"/>
                <a:ea typeface="+mn-ea"/>
                <a:cs typeface="+mn-cs"/>
              </a:defRPr>
            </a:lvl9pPr>
          </a:lstStyle>
          <a:p>
            <a:pPr>
              <a:spcAft>
                <a:spcPts val="1200"/>
              </a:spcAft>
            </a:pPr>
            <a:r>
              <a:rPr lang="en-US" sz="2667" baseline="0" dirty="0"/>
              <a:t>It is possible that the periodic table will end well before reaching </a:t>
            </a:r>
            <a:r>
              <a:rPr lang="en-US" sz="2667" baseline="0" dirty="0" err="1"/>
              <a:t>Z</a:t>
            </a:r>
            <a:r>
              <a:rPr lang="en-US" sz="2667" baseline="-25000" dirty="0" err="1"/>
              <a:t>crit</a:t>
            </a:r>
            <a:r>
              <a:rPr lang="en-US" sz="2667" baseline="0" dirty="0"/>
              <a:t> for purely nuclear reasons.</a:t>
            </a:r>
          </a:p>
        </p:txBody>
      </p:sp>
      <p:sp>
        <p:nvSpPr>
          <p:cNvPr id="12" name="Down Arrow 11">
            <a:extLst>
              <a:ext uri="{FF2B5EF4-FFF2-40B4-BE49-F238E27FC236}">
                <a16:creationId xmlns:a16="http://schemas.microsoft.com/office/drawing/2014/main" id="{E9BDAF75-196D-289B-B5C1-55B3DCA6725E}"/>
              </a:ext>
            </a:extLst>
          </p:cNvPr>
          <p:cNvSpPr/>
          <p:nvPr/>
        </p:nvSpPr>
        <p:spPr>
          <a:xfrm>
            <a:off x="3495018" y="3664119"/>
            <a:ext cx="1853184" cy="5955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78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Box 3"/>
          <p:cNvSpPr txBox="1">
            <a:spLocks noChangeArrowheads="1"/>
          </p:cNvSpPr>
          <p:nvPr/>
        </p:nvSpPr>
        <p:spPr bwMode="auto">
          <a:xfrm>
            <a:off x="147638" y="-34925"/>
            <a:ext cx="8755062"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4800">
                <a:solidFill>
                  <a:srgbClr val="000090"/>
                </a:solidFill>
              </a:rPr>
              <a:t>Applications?</a:t>
            </a:r>
          </a:p>
        </p:txBody>
      </p:sp>
      <p:sp>
        <p:nvSpPr>
          <p:cNvPr id="3" name="Slide Number Placeholder 2"/>
          <p:cNvSpPr>
            <a:spLocks noGrp="1"/>
          </p:cNvSpPr>
          <p:nvPr>
            <p:ph type="sldNum" sz="quarter" idx="12"/>
          </p:nvPr>
        </p:nvSpPr>
        <p:spPr/>
        <p:txBody>
          <a:bodyPr/>
          <a:lstStyle/>
          <a:p>
            <a:pPr>
              <a:defRPr/>
            </a:pPr>
            <a:fld id="{EB8DEB38-11AF-A142-85D9-BB74E9026716}" type="slidenum">
              <a:rPr lang="en-US" smtClean="0"/>
              <a:pPr>
                <a:defRPr/>
              </a:pPr>
              <a:t>35</a:t>
            </a:fld>
            <a:endParaRPr lang="en-US"/>
          </a:p>
        </p:txBody>
      </p:sp>
      <p:sp>
        <p:nvSpPr>
          <p:cNvPr id="4" name="Footer Placeholder 3">
            <a:extLst>
              <a:ext uri="{FF2B5EF4-FFF2-40B4-BE49-F238E27FC236}">
                <a16:creationId xmlns:a16="http://schemas.microsoft.com/office/drawing/2014/main" id="{8DACE7D8-346D-1D40-87B7-E38260F6A184}"/>
              </a:ext>
            </a:extLst>
          </p:cNvPr>
          <p:cNvSpPr>
            <a:spLocks noGrp="1"/>
          </p:cNvSpPr>
          <p:nvPr>
            <p:ph type="ftr" sz="quarter" idx="11"/>
          </p:nvPr>
        </p:nvSpPr>
        <p:spPr/>
        <p:txBody>
          <a:bodyPr/>
          <a:lstStyle/>
          <a:p>
            <a:r>
              <a:rPr lang="en-US"/>
              <a:t>W. Nazarewicz, Tongji University Nov. 2025</a:t>
            </a:r>
          </a:p>
        </p:txBody>
      </p:sp>
      <p:pic>
        <p:nvPicPr>
          <p:cNvPr id="6" name="Picture 5">
            <a:extLst>
              <a:ext uri="{FF2B5EF4-FFF2-40B4-BE49-F238E27FC236}">
                <a16:creationId xmlns:a16="http://schemas.microsoft.com/office/drawing/2014/main" id="{11B40363-6CB9-1148-82CF-1D541DA4550B}"/>
              </a:ext>
            </a:extLst>
          </p:cNvPr>
          <p:cNvPicPr>
            <a:picLocks noChangeAspect="1"/>
          </p:cNvPicPr>
          <p:nvPr/>
        </p:nvPicPr>
        <p:blipFill>
          <a:blip r:embed="rId2"/>
          <a:stretch>
            <a:fillRect/>
          </a:stretch>
        </p:blipFill>
        <p:spPr>
          <a:xfrm>
            <a:off x="1019998" y="918263"/>
            <a:ext cx="7412720" cy="5411285"/>
          </a:xfrm>
          <a:prstGeom prst="rect">
            <a:avLst/>
          </a:prstGeom>
        </p:spPr>
      </p:pic>
      <p:sp>
        <p:nvSpPr>
          <p:cNvPr id="7" name="Rectangle 6">
            <a:extLst>
              <a:ext uri="{FF2B5EF4-FFF2-40B4-BE49-F238E27FC236}">
                <a16:creationId xmlns:a16="http://schemas.microsoft.com/office/drawing/2014/main" id="{970EC51D-6C1F-BA46-AB54-A9E42BEF8697}"/>
              </a:ext>
            </a:extLst>
          </p:cNvPr>
          <p:cNvSpPr/>
          <p:nvPr/>
        </p:nvSpPr>
        <p:spPr>
          <a:xfrm>
            <a:off x="2274125" y="1158281"/>
            <a:ext cx="5124202" cy="369332"/>
          </a:xfrm>
          <a:prstGeom prst="rect">
            <a:avLst/>
          </a:prstGeom>
        </p:spPr>
        <p:txBody>
          <a:bodyPr wrap="square">
            <a:spAutoFit/>
          </a:bodyPr>
          <a:lstStyle/>
          <a:p>
            <a:r>
              <a:rPr lang="en-US" dirty="0">
                <a:hlinkClick r:id="rId3"/>
              </a:rPr>
              <a:t>https://elements.wlonk.com/ElementsTable.htm</a:t>
            </a:r>
            <a:r>
              <a:rPr lang="en-US" dirty="0"/>
              <a:t> </a:t>
            </a:r>
          </a:p>
        </p:txBody>
      </p:sp>
      <p:grpSp>
        <p:nvGrpSpPr>
          <p:cNvPr id="20" name="Group 19">
            <a:extLst>
              <a:ext uri="{FF2B5EF4-FFF2-40B4-BE49-F238E27FC236}">
                <a16:creationId xmlns:a16="http://schemas.microsoft.com/office/drawing/2014/main" id="{275751C4-F00A-AC46-A8B6-D1B0DC5E26E3}"/>
              </a:ext>
            </a:extLst>
          </p:cNvPr>
          <p:cNvGrpSpPr/>
          <p:nvPr/>
        </p:nvGrpSpPr>
        <p:grpSpPr>
          <a:xfrm>
            <a:off x="1377373" y="1876301"/>
            <a:ext cx="7245033" cy="3135785"/>
            <a:chOff x="1377373" y="1876301"/>
            <a:chExt cx="7245033" cy="3135785"/>
          </a:xfrm>
        </p:grpSpPr>
        <p:sp>
          <p:nvSpPr>
            <p:cNvPr id="19" name="Rectangle 18">
              <a:extLst>
                <a:ext uri="{FF2B5EF4-FFF2-40B4-BE49-F238E27FC236}">
                  <a16:creationId xmlns:a16="http://schemas.microsoft.com/office/drawing/2014/main" id="{D3CB251B-8608-2443-ACFE-7B9B159BA8D6}"/>
                </a:ext>
              </a:extLst>
            </p:cNvPr>
            <p:cNvSpPr/>
            <p:nvPr/>
          </p:nvSpPr>
          <p:spPr>
            <a:xfrm>
              <a:off x="1377373" y="1876301"/>
              <a:ext cx="7245033" cy="31357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6FA4823-633B-D04A-B2DC-74634355DE44}"/>
                </a:ext>
              </a:extLst>
            </p:cNvPr>
            <p:cNvPicPr>
              <a:picLocks noChangeAspect="1"/>
            </p:cNvPicPr>
            <p:nvPr/>
          </p:nvPicPr>
          <p:blipFill>
            <a:blip r:embed="rId4"/>
            <a:stretch>
              <a:fillRect/>
            </a:stretch>
          </p:blipFill>
          <p:spPr>
            <a:xfrm>
              <a:off x="1465118" y="2020816"/>
              <a:ext cx="2057400" cy="2921000"/>
            </a:xfrm>
            <a:prstGeom prst="rect">
              <a:avLst/>
            </a:prstGeom>
          </p:spPr>
        </p:pic>
        <p:pic>
          <p:nvPicPr>
            <p:cNvPr id="16" name="Picture 15">
              <a:extLst>
                <a:ext uri="{FF2B5EF4-FFF2-40B4-BE49-F238E27FC236}">
                  <a16:creationId xmlns:a16="http://schemas.microsoft.com/office/drawing/2014/main" id="{7D8E06B3-5ABB-974D-A53D-15EFD3CF5A97}"/>
                </a:ext>
              </a:extLst>
            </p:cNvPr>
            <p:cNvPicPr>
              <a:picLocks noChangeAspect="1"/>
            </p:cNvPicPr>
            <p:nvPr/>
          </p:nvPicPr>
          <p:blipFill>
            <a:blip r:embed="rId5"/>
            <a:stretch>
              <a:fillRect/>
            </a:stretch>
          </p:blipFill>
          <p:spPr>
            <a:xfrm>
              <a:off x="3617518" y="2034108"/>
              <a:ext cx="2057400" cy="2921000"/>
            </a:xfrm>
            <a:prstGeom prst="rect">
              <a:avLst/>
            </a:prstGeom>
          </p:spPr>
        </p:pic>
        <p:pic>
          <p:nvPicPr>
            <p:cNvPr id="18" name="Picture 17">
              <a:extLst>
                <a:ext uri="{FF2B5EF4-FFF2-40B4-BE49-F238E27FC236}">
                  <a16:creationId xmlns:a16="http://schemas.microsoft.com/office/drawing/2014/main" id="{29892760-2AF7-4F40-B585-05BD6A56D877}"/>
                </a:ext>
              </a:extLst>
            </p:cNvPr>
            <p:cNvPicPr>
              <a:picLocks noChangeAspect="1"/>
            </p:cNvPicPr>
            <p:nvPr/>
          </p:nvPicPr>
          <p:blipFill>
            <a:blip r:embed="rId6"/>
            <a:stretch>
              <a:fillRect/>
            </a:stretch>
          </p:blipFill>
          <p:spPr>
            <a:xfrm>
              <a:off x="5778183" y="2370658"/>
              <a:ext cx="2743200" cy="2247900"/>
            </a:xfrm>
            <a:prstGeom prst="rect">
              <a:avLst/>
            </a:prstGeom>
          </p:spPr>
        </p:pic>
      </p:grpSp>
    </p:spTree>
    <p:extLst>
      <p:ext uri="{BB962C8B-B14F-4D97-AF65-F5344CB8AC3E}">
        <p14:creationId xmlns:p14="http://schemas.microsoft.com/office/powerpoint/2010/main" val="321325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Box 3"/>
          <p:cNvSpPr txBox="1">
            <a:spLocks noChangeArrowheads="1"/>
          </p:cNvSpPr>
          <p:nvPr/>
        </p:nvSpPr>
        <p:spPr bwMode="auto">
          <a:xfrm>
            <a:off x="147638" y="-50800"/>
            <a:ext cx="8755062"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4800">
                <a:solidFill>
                  <a:srgbClr val="000090"/>
                </a:solidFill>
              </a:rPr>
              <a:t>What have we learned so far?</a:t>
            </a:r>
          </a:p>
        </p:txBody>
      </p:sp>
      <p:sp>
        <p:nvSpPr>
          <p:cNvPr id="135170" name="TextBox 1"/>
          <p:cNvSpPr txBox="1">
            <a:spLocks noChangeArrowheads="1"/>
          </p:cNvSpPr>
          <p:nvPr/>
        </p:nvSpPr>
        <p:spPr bwMode="auto">
          <a:xfrm>
            <a:off x="-265" y="1409456"/>
            <a:ext cx="9050867" cy="4001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ts val="1200"/>
              </a:spcBef>
              <a:buFont typeface="Arial" charset="0"/>
              <a:buChar char="•"/>
            </a:pPr>
            <a:r>
              <a:rPr lang="en-US" sz="2800" dirty="0">
                <a:solidFill>
                  <a:srgbClr val="000000"/>
                </a:solidFill>
              </a:rPr>
              <a:t>Elements up to </a:t>
            </a:r>
            <a:r>
              <a:rPr lang="en-US" sz="2800" i="1" dirty="0">
                <a:solidFill>
                  <a:srgbClr val="000000"/>
                </a:solidFill>
              </a:rPr>
              <a:t>Z</a:t>
            </a:r>
            <a:r>
              <a:rPr lang="en-US" sz="2800" dirty="0">
                <a:solidFill>
                  <a:srgbClr val="000000"/>
                </a:solidFill>
              </a:rPr>
              <a:t>=118 have been produced; the end of the nuclear chart has been extended to </a:t>
            </a:r>
            <a:r>
              <a:rPr lang="en-US" sz="2800" baseline="30000" dirty="0">
                <a:solidFill>
                  <a:srgbClr val="000000"/>
                </a:solidFill>
              </a:rPr>
              <a:t>294</a:t>
            </a:r>
            <a:r>
              <a:rPr lang="en-US" sz="2800" dirty="0">
                <a:solidFill>
                  <a:srgbClr val="000000"/>
                </a:solidFill>
              </a:rPr>
              <a:t>Og</a:t>
            </a:r>
          </a:p>
          <a:p>
            <a:pPr>
              <a:spcBef>
                <a:spcPts val="1200"/>
              </a:spcBef>
              <a:buFont typeface="Arial" charset="0"/>
              <a:buChar char="•"/>
            </a:pPr>
            <a:r>
              <a:rPr lang="en-US" sz="2800" dirty="0">
                <a:solidFill>
                  <a:srgbClr val="000000"/>
                </a:solidFill>
              </a:rPr>
              <a:t>The stability of </a:t>
            </a:r>
            <a:r>
              <a:rPr lang="en-US" sz="2800" dirty="0" err="1">
                <a:solidFill>
                  <a:srgbClr val="000000"/>
                </a:solidFill>
              </a:rPr>
              <a:t>superheavy</a:t>
            </a:r>
            <a:r>
              <a:rPr lang="en-US" sz="2800" dirty="0">
                <a:solidFill>
                  <a:srgbClr val="000000"/>
                </a:solidFill>
              </a:rPr>
              <a:t> nuclei is governed by alpha decay and spontaneous fission</a:t>
            </a:r>
          </a:p>
          <a:p>
            <a:pPr>
              <a:spcBef>
                <a:spcPts val="1200"/>
              </a:spcBef>
              <a:buFont typeface="Arial" charset="0"/>
              <a:buChar char="•"/>
            </a:pPr>
            <a:r>
              <a:rPr lang="en-US" sz="2800" dirty="0">
                <a:solidFill>
                  <a:srgbClr val="000000"/>
                </a:solidFill>
              </a:rPr>
              <a:t>Their half-lives increase with </a:t>
            </a:r>
            <a:r>
              <a:rPr lang="en-US" sz="2800" i="1" dirty="0">
                <a:solidFill>
                  <a:srgbClr val="000000"/>
                </a:solidFill>
              </a:rPr>
              <a:t>N – </a:t>
            </a:r>
            <a:r>
              <a:rPr lang="en-US" sz="2800" dirty="0">
                <a:solidFill>
                  <a:srgbClr val="000000"/>
                </a:solidFill>
              </a:rPr>
              <a:t>consistent with theoretical expectations</a:t>
            </a:r>
          </a:p>
          <a:p>
            <a:pPr>
              <a:spcBef>
                <a:spcPts val="1200"/>
              </a:spcBef>
              <a:buFont typeface="Arial" charset="0"/>
              <a:buChar char="•"/>
            </a:pPr>
            <a:r>
              <a:rPr lang="en-US" sz="2800" dirty="0">
                <a:solidFill>
                  <a:srgbClr val="000000"/>
                </a:solidFill>
              </a:rPr>
              <a:t>We are in the process of searching for new chemistry (</a:t>
            </a:r>
            <a:r>
              <a:rPr lang="en-US" sz="2800" dirty="0">
                <a:latin typeface="Arial"/>
                <a:cs typeface="Arial"/>
              </a:rPr>
              <a:t>one-atom-at-a-time studies)</a:t>
            </a:r>
          </a:p>
        </p:txBody>
      </p:sp>
      <p:sp>
        <p:nvSpPr>
          <p:cNvPr id="3" name="Slide Number Placeholder 2"/>
          <p:cNvSpPr>
            <a:spLocks noGrp="1"/>
          </p:cNvSpPr>
          <p:nvPr>
            <p:ph type="sldNum" sz="quarter" idx="12"/>
          </p:nvPr>
        </p:nvSpPr>
        <p:spPr/>
        <p:txBody>
          <a:bodyPr/>
          <a:lstStyle/>
          <a:p>
            <a:pPr>
              <a:defRPr/>
            </a:pPr>
            <a:fld id="{EB8DEB38-11AF-A142-85D9-BB74E9026716}" type="slidenum">
              <a:rPr lang="en-US" smtClean="0"/>
              <a:pPr>
                <a:defRPr/>
              </a:pPr>
              <a:t>36</a:t>
            </a:fld>
            <a:endParaRPr lang="en-US"/>
          </a:p>
        </p:txBody>
      </p:sp>
      <p:sp>
        <p:nvSpPr>
          <p:cNvPr id="4" name="Footer Placeholder 3">
            <a:extLst>
              <a:ext uri="{FF2B5EF4-FFF2-40B4-BE49-F238E27FC236}">
                <a16:creationId xmlns:a16="http://schemas.microsoft.com/office/drawing/2014/main" id="{79E7C240-4204-3046-B5AE-7CE2EAF34356}"/>
              </a:ext>
            </a:extLst>
          </p:cNvPr>
          <p:cNvSpPr>
            <a:spLocks noGrp="1"/>
          </p:cNvSpPr>
          <p:nvPr>
            <p:ph type="ftr" sz="quarter" idx="11"/>
          </p:nvPr>
        </p:nvSpPr>
        <p:spPr/>
        <p:txBody>
          <a:bodyPr/>
          <a:lstStyle/>
          <a:p>
            <a:r>
              <a:rPr lang="en-US"/>
              <a:t>W. Nazarewicz, Tongji University Nov. 2025</a:t>
            </a:r>
          </a:p>
        </p:txBody>
      </p:sp>
    </p:spTree>
    <p:extLst>
      <p:ext uri="{BB962C8B-B14F-4D97-AF65-F5344CB8AC3E}">
        <p14:creationId xmlns:p14="http://schemas.microsoft.com/office/powerpoint/2010/main" val="7609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367357-1D2D-1AE8-2C4E-18D874769DA2}"/>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D564787E-0038-5AC6-AF9F-AA5F8405690D}"/>
              </a:ext>
            </a:extLst>
          </p:cNvPr>
          <p:cNvSpPr>
            <a:spLocks noGrp="1"/>
          </p:cNvSpPr>
          <p:nvPr>
            <p:ph type="sldNum" sz="quarter" idx="4"/>
          </p:nvPr>
        </p:nvSpPr>
        <p:spPr/>
        <p:txBody>
          <a:bodyPr/>
          <a:lstStyle/>
          <a:p>
            <a:fld id="{987C7CF1-4D7D-C941-87F6-6592CA3F7595}" type="slidenum">
              <a:rPr lang="en-US" smtClean="0"/>
              <a:t>37</a:t>
            </a:fld>
            <a:endParaRPr lang="en-US"/>
          </a:p>
        </p:txBody>
      </p:sp>
      <p:pic>
        <p:nvPicPr>
          <p:cNvPr id="8" name="Picture 7" descr="heavy_el_head.jpg">
            <a:extLst>
              <a:ext uri="{FF2B5EF4-FFF2-40B4-BE49-F238E27FC236}">
                <a16:creationId xmlns:a16="http://schemas.microsoft.com/office/drawing/2014/main" id="{7433811F-1277-CFBD-B4D7-C4388E9B1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52" y="914400"/>
            <a:ext cx="2498089" cy="2369109"/>
          </a:xfrm>
          <a:prstGeom prst="rect">
            <a:avLst/>
          </a:prstGeom>
          <a:ln>
            <a:solidFill>
              <a:schemeClr val="accent3">
                <a:lumMod val="75000"/>
              </a:schemeClr>
            </a:solidFill>
          </a:ln>
        </p:spPr>
      </p:pic>
      <p:pic>
        <p:nvPicPr>
          <p:cNvPr id="9" name="Picture 8" descr="7303_web.jpg">
            <a:extLst>
              <a:ext uri="{FF2B5EF4-FFF2-40B4-BE49-F238E27FC236}">
                <a16:creationId xmlns:a16="http://schemas.microsoft.com/office/drawing/2014/main" id="{D1BDDA18-FC3C-7915-5ACE-88A71F9A3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54" y="3583993"/>
            <a:ext cx="4101688" cy="2179342"/>
          </a:xfrm>
          <a:prstGeom prst="rect">
            <a:avLst/>
          </a:prstGeom>
          <a:ln>
            <a:solidFill>
              <a:schemeClr val="accent1"/>
            </a:solidFill>
          </a:ln>
        </p:spPr>
      </p:pic>
      <p:grpSp>
        <p:nvGrpSpPr>
          <p:cNvPr id="13" name="Group 12">
            <a:extLst>
              <a:ext uri="{FF2B5EF4-FFF2-40B4-BE49-F238E27FC236}">
                <a16:creationId xmlns:a16="http://schemas.microsoft.com/office/drawing/2014/main" id="{8F20A754-E5E1-2238-C86B-F0BAA2FE93AF}"/>
              </a:ext>
            </a:extLst>
          </p:cNvPr>
          <p:cNvGrpSpPr/>
          <p:nvPr/>
        </p:nvGrpSpPr>
        <p:grpSpPr>
          <a:xfrm>
            <a:off x="241454" y="705355"/>
            <a:ext cx="4247498" cy="5057980"/>
            <a:chOff x="400737" y="529389"/>
            <a:chExt cx="4837010" cy="5759981"/>
          </a:xfrm>
        </p:grpSpPr>
        <p:cxnSp>
          <p:nvCxnSpPr>
            <p:cNvPr id="11" name="Straight Connector 10">
              <a:extLst>
                <a:ext uri="{FF2B5EF4-FFF2-40B4-BE49-F238E27FC236}">
                  <a16:creationId xmlns:a16="http://schemas.microsoft.com/office/drawing/2014/main" id="{C9797B0E-E38A-1808-0B1D-DB53DF7CE0DD}"/>
                </a:ext>
              </a:extLst>
            </p:cNvPr>
            <p:cNvCxnSpPr/>
            <p:nvPr/>
          </p:nvCxnSpPr>
          <p:spPr>
            <a:xfrm>
              <a:off x="400737" y="529389"/>
              <a:ext cx="4684610" cy="5720741"/>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ED495AD0-858A-0DA0-D618-24F3A58199CB}"/>
                </a:ext>
              </a:extLst>
            </p:cNvPr>
            <p:cNvCxnSpPr>
              <a:cxnSpLocks/>
            </p:cNvCxnSpPr>
            <p:nvPr/>
          </p:nvCxnSpPr>
          <p:spPr>
            <a:xfrm flipH="1">
              <a:off x="553137" y="568629"/>
              <a:ext cx="4684610" cy="5720741"/>
            </a:xfrm>
            <a:prstGeom prst="line">
              <a:avLst/>
            </a:prstGeom>
          </p:spPr>
          <p:style>
            <a:lnRef idx="3">
              <a:schemeClr val="accent2"/>
            </a:lnRef>
            <a:fillRef idx="0">
              <a:schemeClr val="accent2"/>
            </a:fillRef>
            <a:effectRef idx="2">
              <a:schemeClr val="accent2"/>
            </a:effectRef>
            <a:fontRef idx="minor">
              <a:schemeClr val="tx1"/>
            </a:fontRef>
          </p:style>
        </p:cxnSp>
      </p:grpSp>
      <p:grpSp>
        <p:nvGrpSpPr>
          <p:cNvPr id="18" name="Group 17">
            <a:extLst>
              <a:ext uri="{FF2B5EF4-FFF2-40B4-BE49-F238E27FC236}">
                <a16:creationId xmlns:a16="http://schemas.microsoft.com/office/drawing/2014/main" id="{254ECA38-E362-E66A-A68A-3D5E08C5C25C}"/>
              </a:ext>
            </a:extLst>
          </p:cNvPr>
          <p:cNvGrpSpPr/>
          <p:nvPr/>
        </p:nvGrpSpPr>
        <p:grpSpPr>
          <a:xfrm>
            <a:off x="4587447" y="914400"/>
            <a:ext cx="4389019" cy="4520793"/>
            <a:chOff x="4587447" y="914400"/>
            <a:chExt cx="4389019" cy="4520793"/>
          </a:xfrm>
        </p:grpSpPr>
        <p:grpSp>
          <p:nvGrpSpPr>
            <p:cNvPr id="4" name="Group 3">
              <a:extLst>
                <a:ext uri="{FF2B5EF4-FFF2-40B4-BE49-F238E27FC236}">
                  <a16:creationId xmlns:a16="http://schemas.microsoft.com/office/drawing/2014/main" id="{37B6DB66-7C5C-B0E0-CA30-3CF5E6DB92F2}"/>
                </a:ext>
              </a:extLst>
            </p:cNvPr>
            <p:cNvGrpSpPr/>
            <p:nvPr/>
          </p:nvGrpSpPr>
          <p:grpSpPr>
            <a:xfrm>
              <a:off x="4930526" y="4587889"/>
              <a:ext cx="3082835" cy="847304"/>
              <a:chOff x="3955518" y="5461623"/>
              <a:chExt cx="4408557" cy="1211673"/>
            </a:xfrm>
          </p:grpSpPr>
          <p:sp>
            <p:nvSpPr>
              <p:cNvPr id="6" name="TextBox 5">
                <a:extLst>
                  <a:ext uri="{FF2B5EF4-FFF2-40B4-BE49-F238E27FC236}">
                    <a16:creationId xmlns:a16="http://schemas.microsoft.com/office/drawing/2014/main" id="{A471FFD7-6D2B-3308-E18F-5C5269026469}"/>
                  </a:ext>
                </a:extLst>
              </p:cNvPr>
              <p:cNvSpPr txBox="1"/>
              <p:nvPr/>
            </p:nvSpPr>
            <p:spPr>
              <a:xfrm>
                <a:off x="3955518" y="6277178"/>
                <a:ext cx="4408557" cy="396118"/>
              </a:xfrm>
              <a:prstGeom prst="rect">
                <a:avLst/>
              </a:prstGeom>
              <a:noFill/>
            </p:spPr>
            <p:txBody>
              <a:bodyPr wrap="square">
                <a:spAutoFit/>
              </a:bodyPr>
              <a:lstStyle/>
              <a:p>
                <a:r>
                  <a:rPr lang="en-US" sz="1200" dirty="0">
                    <a:solidFill>
                      <a:srgbClr val="000000"/>
                    </a:solidFill>
                    <a:latin typeface="Helvetica" pitchFamily="2" charset="0"/>
                  </a:rPr>
                  <a:t>by Simon </a:t>
                </a:r>
                <a:r>
                  <a:rPr lang="en-US" sz="1200" dirty="0" err="1">
                    <a:solidFill>
                      <a:srgbClr val="000000"/>
                    </a:solidFill>
                    <a:latin typeface="Helvetica" pitchFamily="2" charset="0"/>
                  </a:rPr>
                  <a:t>Tschachtli</a:t>
                </a:r>
                <a:endParaRPr lang="en-US" sz="1200" dirty="0"/>
              </a:p>
            </p:txBody>
          </p:sp>
          <p:sp>
            <p:nvSpPr>
              <p:cNvPr id="7" name="Rectangle 6">
                <a:extLst>
                  <a:ext uri="{FF2B5EF4-FFF2-40B4-BE49-F238E27FC236}">
                    <a16:creationId xmlns:a16="http://schemas.microsoft.com/office/drawing/2014/main" id="{BFCAF633-9D40-C63A-B6B7-D2189B250B2C}"/>
                  </a:ext>
                </a:extLst>
              </p:cNvPr>
              <p:cNvSpPr/>
              <p:nvPr/>
            </p:nvSpPr>
            <p:spPr>
              <a:xfrm rot="21029220">
                <a:off x="4452852" y="5461623"/>
                <a:ext cx="331793" cy="1772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 name="Picture 16" descr="A postcard with a map and a map of the island&#10;&#10;Description automatically generated with medium confidence">
              <a:extLst>
                <a:ext uri="{FF2B5EF4-FFF2-40B4-BE49-F238E27FC236}">
                  <a16:creationId xmlns:a16="http://schemas.microsoft.com/office/drawing/2014/main" id="{70D8D8F4-59B6-F63D-52AF-84F11C4A090D}"/>
                </a:ext>
              </a:extLst>
            </p:cNvPr>
            <p:cNvPicPr>
              <a:picLocks noChangeAspect="1"/>
            </p:cNvPicPr>
            <p:nvPr/>
          </p:nvPicPr>
          <p:blipFill>
            <a:blip r:embed="rId5"/>
            <a:stretch>
              <a:fillRect/>
            </a:stretch>
          </p:blipFill>
          <p:spPr>
            <a:xfrm>
              <a:off x="4587447" y="914400"/>
              <a:ext cx="4389019" cy="4243795"/>
            </a:xfrm>
            <a:prstGeom prst="rect">
              <a:avLst/>
            </a:prstGeom>
          </p:spPr>
        </p:pic>
      </p:grpSp>
    </p:spTree>
    <p:extLst>
      <p:ext uri="{BB962C8B-B14F-4D97-AF65-F5344CB8AC3E}">
        <p14:creationId xmlns:p14="http://schemas.microsoft.com/office/powerpoint/2010/main" val="59828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B8DEB38-11AF-A142-85D9-BB74E9026716}" type="slidenum">
              <a:rPr lang="en-US" smtClean="0"/>
              <a:pPr>
                <a:defRPr/>
              </a:pPr>
              <a:t>38</a:t>
            </a:fld>
            <a:endParaRPr lang="en-US"/>
          </a:p>
        </p:txBody>
      </p:sp>
      <p:sp>
        <p:nvSpPr>
          <p:cNvPr id="2" name="Footer Placeholder 1">
            <a:extLst>
              <a:ext uri="{FF2B5EF4-FFF2-40B4-BE49-F238E27FC236}">
                <a16:creationId xmlns:a16="http://schemas.microsoft.com/office/drawing/2014/main" id="{4D53FBBA-F5BC-9643-86F6-F9E6329D1F6A}"/>
              </a:ext>
            </a:extLst>
          </p:cNvPr>
          <p:cNvSpPr>
            <a:spLocks noGrp="1"/>
          </p:cNvSpPr>
          <p:nvPr>
            <p:ph type="ftr" sz="quarter" idx="11"/>
          </p:nvPr>
        </p:nvSpPr>
        <p:spPr/>
        <p:txBody>
          <a:bodyPr/>
          <a:lstStyle/>
          <a:p>
            <a:r>
              <a:rPr lang="en-US"/>
              <a:t>W. Nazarewicz, Tongji University Nov. 2025</a:t>
            </a:r>
          </a:p>
        </p:txBody>
      </p:sp>
      <p:sp>
        <p:nvSpPr>
          <p:cNvPr id="6" name="TextBox 1">
            <a:extLst>
              <a:ext uri="{FF2B5EF4-FFF2-40B4-BE49-F238E27FC236}">
                <a16:creationId xmlns:a16="http://schemas.microsoft.com/office/drawing/2014/main" id="{13D67DE4-5D0A-51E4-2794-A1694F2E6274}"/>
              </a:ext>
            </a:extLst>
          </p:cNvPr>
          <p:cNvSpPr txBox="1">
            <a:spLocks noChangeArrowheads="1"/>
          </p:cNvSpPr>
          <p:nvPr/>
        </p:nvSpPr>
        <p:spPr bwMode="auto">
          <a:xfrm>
            <a:off x="313561" y="651702"/>
            <a:ext cx="7654247" cy="5478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09026" indent="-309026">
              <a:spcBef>
                <a:spcPts val="1200"/>
              </a:spcBef>
              <a:buFont typeface="Arial" charset="0"/>
              <a:buChar char="•"/>
            </a:pPr>
            <a:r>
              <a:rPr lang="en-US" sz="2000" baseline="0" dirty="0">
                <a:solidFill>
                  <a:srgbClr val="000000"/>
                </a:solidFill>
              </a:rPr>
              <a:t>Search for elements beyond </a:t>
            </a:r>
            <a:r>
              <a:rPr lang="en-US" sz="2000" i="1" baseline="0" dirty="0">
                <a:solidFill>
                  <a:srgbClr val="000000"/>
                </a:solidFill>
              </a:rPr>
              <a:t>Z</a:t>
            </a:r>
            <a:r>
              <a:rPr lang="en-US" sz="2000" baseline="0" dirty="0">
                <a:solidFill>
                  <a:srgbClr val="000000"/>
                </a:solidFill>
              </a:rPr>
              <a:t>=118; expansion of the periodic table to the 8th period (ongoing)</a:t>
            </a:r>
          </a:p>
          <a:p>
            <a:pPr marL="309026" indent="-309026">
              <a:spcBef>
                <a:spcPts val="1200"/>
              </a:spcBef>
              <a:buFont typeface="Arial" charset="0"/>
              <a:buChar char="•"/>
            </a:pPr>
            <a:r>
              <a:rPr lang="en-US" sz="2000" baseline="0" dirty="0">
                <a:solidFill>
                  <a:srgbClr val="000000"/>
                </a:solidFill>
              </a:rPr>
              <a:t>Search for nuclides beyond </a:t>
            </a:r>
            <a:r>
              <a:rPr lang="en-US" sz="2000" baseline="30000" dirty="0">
                <a:solidFill>
                  <a:srgbClr val="000000"/>
                </a:solidFill>
              </a:rPr>
              <a:t>294</a:t>
            </a:r>
            <a:r>
              <a:rPr lang="en-US" sz="2000" baseline="0" dirty="0">
                <a:solidFill>
                  <a:srgbClr val="000000"/>
                </a:solidFill>
              </a:rPr>
              <a:t>Og; expansion of the chart of the nuclides in mass and charge (ongoing)</a:t>
            </a:r>
          </a:p>
          <a:p>
            <a:pPr marL="309026" indent="-309026">
              <a:spcBef>
                <a:spcPts val="1200"/>
              </a:spcBef>
              <a:buFont typeface="Arial" charset="0"/>
              <a:buChar char="•"/>
            </a:pPr>
            <a:r>
              <a:rPr lang="en-US" sz="2000" baseline="0" dirty="0">
                <a:solidFill>
                  <a:srgbClr val="000000"/>
                </a:solidFill>
              </a:rPr>
              <a:t>Excursion into the </a:t>
            </a:r>
            <a:r>
              <a:rPr lang="en-US" sz="2000" i="1" baseline="0" dirty="0">
                <a:solidFill>
                  <a:srgbClr val="000000"/>
                </a:solidFill>
              </a:rPr>
              <a:t>N=</a:t>
            </a:r>
            <a:r>
              <a:rPr lang="en-US" sz="2000" baseline="0" dirty="0">
                <a:solidFill>
                  <a:srgbClr val="000000"/>
                </a:solidFill>
              </a:rPr>
              <a:t>184</a:t>
            </a:r>
            <a:r>
              <a:rPr lang="en-US" sz="2000" i="1" baseline="0" dirty="0">
                <a:solidFill>
                  <a:srgbClr val="000000"/>
                </a:solidFill>
              </a:rPr>
              <a:t> </a:t>
            </a:r>
            <a:r>
              <a:rPr lang="en-US" sz="2000" baseline="0" dirty="0">
                <a:solidFill>
                  <a:srgbClr val="000000"/>
                </a:solidFill>
              </a:rPr>
              <a:t>region</a:t>
            </a:r>
            <a:r>
              <a:rPr lang="en-US" sz="2000" i="1" baseline="0" dirty="0">
                <a:solidFill>
                  <a:srgbClr val="000000"/>
                </a:solidFill>
              </a:rPr>
              <a:t> </a:t>
            </a:r>
            <a:r>
              <a:rPr lang="en-US" sz="2000" baseline="0" dirty="0">
                <a:solidFill>
                  <a:srgbClr val="000000"/>
                </a:solidFill>
              </a:rPr>
              <a:t>of longer-lived </a:t>
            </a:r>
            <a:r>
              <a:rPr lang="en-US" sz="2000" baseline="0" dirty="0" err="1">
                <a:solidFill>
                  <a:srgbClr val="000000"/>
                </a:solidFill>
              </a:rPr>
              <a:t>superheavies</a:t>
            </a:r>
            <a:endParaRPr lang="en-US" sz="2000" baseline="0" dirty="0">
              <a:solidFill>
                <a:srgbClr val="000000"/>
              </a:solidFill>
            </a:endParaRPr>
          </a:p>
          <a:p>
            <a:pPr marL="309026" indent="-309026">
              <a:spcBef>
                <a:spcPts val="1200"/>
              </a:spcBef>
              <a:buFont typeface="Arial" charset="0"/>
              <a:buChar char="•"/>
            </a:pPr>
            <a:r>
              <a:rPr lang="en-US" sz="2000" baseline="0" dirty="0">
                <a:solidFill>
                  <a:srgbClr val="000000"/>
                </a:solidFill>
              </a:rPr>
              <a:t>In search of new chemistry</a:t>
            </a:r>
          </a:p>
          <a:p>
            <a:pPr marL="309026" indent="-309026">
              <a:spcBef>
                <a:spcPts val="1200"/>
              </a:spcBef>
              <a:buFont typeface="Arial" charset="0"/>
              <a:buChar char="•"/>
            </a:pPr>
            <a:endParaRPr lang="en-US" sz="2000" baseline="0" dirty="0">
              <a:solidFill>
                <a:srgbClr val="000000"/>
              </a:solidFill>
            </a:endParaRPr>
          </a:p>
          <a:p>
            <a:pPr marL="309026" indent="-309026">
              <a:spcBef>
                <a:spcPts val="1200"/>
              </a:spcBef>
              <a:buFont typeface="Arial" charset="0"/>
              <a:buChar char="•"/>
            </a:pPr>
            <a:r>
              <a:rPr lang="en-US" sz="2000" baseline="0" dirty="0">
                <a:solidFill>
                  <a:srgbClr val="000000"/>
                </a:solidFill>
              </a:rPr>
              <a:t>Develop the predictive theory of excitation functions</a:t>
            </a:r>
          </a:p>
          <a:p>
            <a:pPr marL="309026" indent="-309026">
              <a:spcBef>
                <a:spcPts val="1200"/>
              </a:spcBef>
              <a:buFont typeface="Arial" charset="0"/>
              <a:buChar char="•"/>
            </a:pPr>
            <a:r>
              <a:rPr lang="en-US" sz="2000" baseline="0" dirty="0">
                <a:solidFill>
                  <a:srgbClr val="000000"/>
                </a:solidFill>
              </a:rPr>
              <a:t>Probing the transition to </a:t>
            </a:r>
            <a:r>
              <a:rPr lang="en-US" sz="2000" baseline="0" dirty="0" err="1">
                <a:solidFill>
                  <a:srgbClr val="000000"/>
                </a:solidFill>
              </a:rPr>
              <a:t>leptodermous</a:t>
            </a:r>
            <a:r>
              <a:rPr lang="en-US" sz="2000" baseline="0" dirty="0">
                <a:solidFill>
                  <a:srgbClr val="000000"/>
                </a:solidFill>
              </a:rPr>
              <a:t> regime: quantified extrapolations in </a:t>
            </a:r>
            <a:r>
              <a:rPr lang="en-US" sz="2000" i="1" baseline="0" dirty="0">
                <a:solidFill>
                  <a:srgbClr val="000000"/>
                </a:solidFill>
              </a:rPr>
              <a:t>A</a:t>
            </a:r>
          </a:p>
          <a:p>
            <a:pPr marL="309026" indent="-309026">
              <a:spcBef>
                <a:spcPts val="1200"/>
              </a:spcBef>
              <a:buFont typeface="Arial" charset="0"/>
              <a:buChar char="•"/>
            </a:pPr>
            <a:r>
              <a:rPr lang="en-US" sz="2000" baseline="0" dirty="0">
                <a:solidFill>
                  <a:srgbClr val="000000"/>
                </a:solidFill>
              </a:rPr>
              <a:t>Pinning down the stability of exotic topologies</a:t>
            </a:r>
          </a:p>
          <a:p>
            <a:pPr marL="309026" indent="-309026">
              <a:spcBef>
                <a:spcPts val="1200"/>
              </a:spcBef>
              <a:buFont typeface="Arial" charset="0"/>
              <a:buChar char="•"/>
            </a:pPr>
            <a:r>
              <a:rPr lang="en-US" sz="2000" baseline="0" dirty="0">
                <a:solidFill>
                  <a:srgbClr val="000000"/>
                </a:solidFill>
              </a:rPr>
              <a:t>Delineating the role of superheavy nuclei in the Cosmos</a:t>
            </a:r>
          </a:p>
          <a:p>
            <a:pPr marL="309026" indent="-309026">
              <a:spcBef>
                <a:spcPts val="1200"/>
              </a:spcBef>
              <a:buFont typeface="Arial" charset="0"/>
              <a:buChar char="•"/>
            </a:pPr>
            <a:r>
              <a:rPr lang="en-US" sz="2000" baseline="0" dirty="0">
                <a:solidFill>
                  <a:srgbClr val="000000"/>
                </a:solidFill>
              </a:rPr>
              <a:t>Exploring QED aspects in SHE</a:t>
            </a:r>
          </a:p>
        </p:txBody>
      </p:sp>
      <p:sp>
        <p:nvSpPr>
          <p:cNvPr id="10" name="Rectangle 9">
            <a:extLst>
              <a:ext uri="{FF2B5EF4-FFF2-40B4-BE49-F238E27FC236}">
                <a16:creationId xmlns:a16="http://schemas.microsoft.com/office/drawing/2014/main" id="{1457B438-EDD7-5A56-2D58-12E5C1D3DF14}"/>
              </a:ext>
            </a:extLst>
          </p:cNvPr>
          <p:cNvSpPr/>
          <p:nvPr/>
        </p:nvSpPr>
        <p:spPr>
          <a:xfrm>
            <a:off x="2749532" y="0"/>
            <a:ext cx="3467616" cy="646331"/>
          </a:xfrm>
          <a:prstGeom prst="rect">
            <a:avLst/>
          </a:prstGeom>
        </p:spPr>
        <p:txBody>
          <a:bodyPr wrap="none">
            <a:spAutoFit/>
          </a:bodyPr>
          <a:lstStyle/>
          <a:p>
            <a:r>
              <a:rPr lang="en-US" sz="3600" baseline="0" dirty="0">
                <a:solidFill>
                  <a:srgbClr val="000090"/>
                </a:solidFill>
              </a:rPr>
              <a:t>Great prospects</a:t>
            </a:r>
          </a:p>
        </p:txBody>
      </p:sp>
    </p:spTree>
    <p:extLst>
      <p:ext uri="{BB962C8B-B14F-4D97-AF65-F5344CB8AC3E}">
        <p14:creationId xmlns:p14="http://schemas.microsoft.com/office/powerpoint/2010/main" val="293946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CMsK2f1qUMJXd7BnSr3ODQ.jpeg">
            <a:extLst>
              <a:ext uri="{FF2B5EF4-FFF2-40B4-BE49-F238E27FC236}">
                <a16:creationId xmlns:a16="http://schemas.microsoft.com/office/drawing/2014/main" id="{FBC49E70-0536-9B48-B983-2F45D1B42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42"/>
            <a:ext cx="9144000" cy="6482806"/>
          </a:xfrm>
          <a:prstGeom prst="rect">
            <a:avLst/>
          </a:prstGeom>
        </p:spPr>
      </p:pic>
      <p:sp>
        <p:nvSpPr>
          <p:cNvPr id="3" name="Slide Number Placeholder 2"/>
          <p:cNvSpPr>
            <a:spLocks noGrp="1"/>
          </p:cNvSpPr>
          <p:nvPr>
            <p:ph type="sldNum" sz="quarter" idx="4"/>
          </p:nvPr>
        </p:nvSpPr>
        <p:spPr/>
        <p:txBody>
          <a:bodyPr/>
          <a:lstStyle/>
          <a:p>
            <a:fld id="{987C7CF1-4D7D-C941-87F6-6592CA3F7595}" type="slidenum">
              <a:rPr lang="en-US" smtClean="0"/>
              <a:t>39</a:t>
            </a:fld>
            <a:endParaRPr lang="en-US"/>
          </a:p>
        </p:txBody>
      </p:sp>
      <p:sp>
        <p:nvSpPr>
          <p:cNvPr id="5" name="Rectangle 1"/>
          <p:cNvSpPr>
            <a:spLocks noChangeArrowheads="1"/>
          </p:cNvSpPr>
          <p:nvPr/>
        </p:nvSpPr>
        <p:spPr bwMode="auto">
          <a:xfrm>
            <a:off x="668867" y="92751"/>
            <a:ext cx="7806265"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000">
                <a:solidFill>
                  <a:schemeClr val="bg1"/>
                </a:solidFill>
              </a:rPr>
              <a:t>We’re a long way off from the end of the nuclear chart …The limiting factor right now seems to be human ingenuity. Based on the progress so far, we should be optimistic!</a:t>
            </a:r>
          </a:p>
        </p:txBody>
      </p:sp>
      <p:sp>
        <p:nvSpPr>
          <p:cNvPr id="4" name="Footer Placeholder 3">
            <a:extLst>
              <a:ext uri="{FF2B5EF4-FFF2-40B4-BE49-F238E27FC236}">
                <a16:creationId xmlns:a16="http://schemas.microsoft.com/office/drawing/2014/main" id="{BD3E3369-A1F1-D048-8FE7-5DA6B7DEB93F}"/>
              </a:ext>
            </a:extLst>
          </p:cNvPr>
          <p:cNvSpPr>
            <a:spLocks noGrp="1"/>
          </p:cNvSpPr>
          <p:nvPr>
            <p:ph type="ftr" sz="quarter" idx="3"/>
          </p:nvPr>
        </p:nvSpPr>
        <p:spPr/>
        <p:txBody>
          <a:bodyPr/>
          <a:lstStyle/>
          <a:p>
            <a:r>
              <a:rPr lang="en-US"/>
              <a:t>W. Nazarewicz, Tongji University Nov. 2025</a:t>
            </a:r>
          </a:p>
        </p:txBody>
      </p:sp>
      <p:sp>
        <p:nvSpPr>
          <p:cNvPr id="7" name="Rectangle 6">
            <a:extLst>
              <a:ext uri="{FF2B5EF4-FFF2-40B4-BE49-F238E27FC236}">
                <a16:creationId xmlns:a16="http://schemas.microsoft.com/office/drawing/2014/main" id="{87929AD9-2A6C-4941-91A7-CC81A9686064}"/>
              </a:ext>
            </a:extLst>
          </p:cNvPr>
          <p:cNvSpPr/>
          <p:nvPr/>
        </p:nvSpPr>
        <p:spPr>
          <a:xfrm>
            <a:off x="5936620" y="6186891"/>
            <a:ext cx="3123618" cy="261610"/>
          </a:xfrm>
          <a:prstGeom prst="rect">
            <a:avLst/>
          </a:prstGeom>
        </p:spPr>
        <p:txBody>
          <a:bodyPr wrap="square">
            <a:spAutoFit/>
          </a:bodyPr>
          <a:lstStyle/>
          <a:p>
            <a:pPr lvl="0" eaLnBrk="0" hangingPunct="0">
              <a:spcBef>
                <a:spcPct val="30000"/>
              </a:spcBef>
              <a:defRPr/>
            </a:pPr>
            <a:r>
              <a:rPr lang="en-US" sz="1050" dirty="0">
                <a:solidFill>
                  <a:srgbClr val="FFFF00"/>
                </a:solidFill>
              </a:rPr>
              <a:t>“Aurora Borealis” (1865) by Fredric Edwin Church</a:t>
            </a:r>
          </a:p>
        </p:txBody>
      </p:sp>
      <p:sp>
        <p:nvSpPr>
          <p:cNvPr id="2" name="Rectangle 1">
            <a:extLst>
              <a:ext uri="{FF2B5EF4-FFF2-40B4-BE49-F238E27FC236}">
                <a16:creationId xmlns:a16="http://schemas.microsoft.com/office/drawing/2014/main" id="{E4617577-5F5D-F14F-7B2E-C3D829246854}"/>
              </a:ext>
            </a:extLst>
          </p:cNvPr>
          <p:cNvSpPr>
            <a:spLocks noChangeArrowheads="1"/>
          </p:cNvSpPr>
          <p:nvPr/>
        </p:nvSpPr>
        <p:spPr bwMode="auto">
          <a:xfrm>
            <a:off x="5584429" y="5476421"/>
            <a:ext cx="3392037" cy="636815"/>
          </a:xfrm>
          <a:prstGeom prst="rect">
            <a:avLst/>
          </a:prstGeom>
          <a:solidFill>
            <a:srgbClr val="1F497D"/>
          </a:solidFill>
          <a:ln w="9525">
            <a:solidFill>
              <a:sysClr val="window" lastClr="FFFFFF"/>
            </a:solidFill>
            <a:miter lim="800000"/>
            <a:headEnd/>
            <a:tailEnd/>
          </a:ln>
          <a:effectLst>
            <a:glow>
              <a:srgbClr val="4F81BD"/>
            </a:glow>
            <a:outerShdw blurRad="50800" dist="38100" dir="2700000" algn="tl" rotWithShape="0">
              <a:prstClr val="black">
                <a:alpha val="40000"/>
              </a:prstClr>
            </a:outerShdw>
          </a:effectLst>
        </p:spPr>
        <p:txBody>
          <a:bodyPr wrap="square" lIns="82014" tIns="41008" rIns="82014" bIns="41008"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Lucida Handwriting" panose="03010101010101010101" pitchFamily="66" charset="77"/>
                <a:ea typeface="ＭＳ Ｐゴシック" charset="-128"/>
                <a:cs typeface="Arial" charset="0"/>
              </a:rPr>
              <a:t>Thank you!</a:t>
            </a:r>
          </a:p>
        </p:txBody>
      </p:sp>
    </p:spTree>
    <p:extLst>
      <p:ext uri="{BB962C8B-B14F-4D97-AF65-F5344CB8AC3E}">
        <p14:creationId xmlns:p14="http://schemas.microsoft.com/office/powerpoint/2010/main" val="251540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87C7CF1-4D7D-C941-87F6-6592CA3F7595}" type="slidenum">
              <a:rPr lang="en-US" smtClean="0"/>
              <a:t>4</a:t>
            </a:fld>
            <a:endParaRPr lang="en-US"/>
          </a:p>
        </p:txBody>
      </p:sp>
      <p:sp>
        <p:nvSpPr>
          <p:cNvPr id="4" name="Rectangle 3"/>
          <p:cNvSpPr/>
          <p:nvPr/>
        </p:nvSpPr>
        <p:spPr>
          <a:xfrm>
            <a:off x="137047" y="594484"/>
            <a:ext cx="9006953" cy="5847755"/>
          </a:xfrm>
          <a:prstGeom prst="rect">
            <a:avLst/>
          </a:prstGeom>
        </p:spPr>
        <p:txBody>
          <a:bodyPr wrap="square">
            <a:spAutoFit/>
          </a:bodyPr>
          <a:lstStyle/>
          <a:p>
            <a:r>
              <a:rPr lang="en-US" sz="2200" dirty="0"/>
              <a:t>During the </a:t>
            </a:r>
            <a:r>
              <a:rPr lang="en-US" sz="2200" b="1" dirty="0">
                <a:solidFill>
                  <a:srgbClr val="FF0000"/>
                </a:solidFill>
              </a:rPr>
              <a:t>fourth</a:t>
            </a:r>
            <a:r>
              <a:rPr lang="en-US" sz="2200" dirty="0"/>
              <a:t> period, Isotopes of elements with the atomic number Z=110-113 were discovered at GSI (1994-1996; Z=110-113) and RIKEN (2004; Z=113) using “cold-fusion” heavy-ion reactions using lead or bismuth targets. Their lifetimes have been found to be very short. For instance, the isotope </a:t>
            </a:r>
            <a:r>
              <a:rPr lang="en-US" sz="2200" baseline="30000" dirty="0"/>
              <a:t>A</a:t>
            </a:r>
            <a:r>
              <a:rPr lang="en-US" sz="2200" dirty="0"/>
              <a:t>Z=</a:t>
            </a:r>
            <a:r>
              <a:rPr lang="en-US" sz="2200" baseline="30000" dirty="0"/>
              <a:t>277</a:t>
            </a:r>
            <a:r>
              <a:rPr lang="en-US" sz="2200" dirty="0"/>
              <a:t>112 turned out to have a half-life of the order of 300 </a:t>
            </a:r>
            <a:r>
              <a:rPr lang="en-US" sz="2200" dirty="0" err="1"/>
              <a:t>μs</a:t>
            </a:r>
            <a:r>
              <a:rPr lang="en-US" sz="2200" dirty="0"/>
              <a:t>. The production cross section was found to be rapidly decreasing with the atomic number (it is around 20 fb for Z=113).</a:t>
            </a:r>
          </a:p>
          <a:p>
            <a:endParaRPr lang="en-US" sz="2200" dirty="0"/>
          </a:p>
          <a:p>
            <a:r>
              <a:rPr lang="en-US" sz="2200" dirty="0"/>
              <a:t>The use of “hot-fusion” reactions in </a:t>
            </a:r>
            <a:r>
              <a:rPr lang="en-US" sz="2200" dirty="0" err="1"/>
              <a:t>Dubna</a:t>
            </a:r>
            <a:r>
              <a:rPr lang="en-US" sz="2200" dirty="0"/>
              <a:t> (Russia) by </a:t>
            </a:r>
            <a:r>
              <a:rPr lang="en-US" sz="2200" dirty="0" err="1"/>
              <a:t>Oganessian</a:t>
            </a:r>
            <a:r>
              <a:rPr lang="en-US" sz="2200" dirty="0"/>
              <a:t> </a:t>
            </a:r>
            <a:r>
              <a:rPr lang="en-US" sz="2200" i="1" dirty="0"/>
              <a:t>et al</a:t>
            </a:r>
            <a:r>
              <a:rPr lang="en-US" sz="2200" dirty="0"/>
              <a:t>. with the neutron-rich </a:t>
            </a:r>
            <a:r>
              <a:rPr lang="en-US" sz="2200" baseline="30000" dirty="0"/>
              <a:t>48</a:t>
            </a:r>
            <a:r>
              <a:rPr lang="en-US" sz="2200" dirty="0"/>
              <a:t>Ca beam and </a:t>
            </a:r>
            <a:r>
              <a:rPr lang="en-US" sz="2200" i="1" dirty="0"/>
              <a:t>actinide targets from ORNL </a:t>
            </a:r>
            <a:r>
              <a:rPr lang="en-US" sz="2200" dirty="0"/>
              <a:t> has transformed the </a:t>
            </a:r>
            <a:r>
              <a:rPr lang="en-US" sz="2200" dirty="0" err="1"/>
              <a:t>superheavy</a:t>
            </a:r>
            <a:r>
              <a:rPr lang="en-US" sz="2200" dirty="0"/>
              <a:t> research. During this </a:t>
            </a:r>
            <a:r>
              <a:rPr lang="en-US" sz="2200" b="1" dirty="0">
                <a:solidFill>
                  <a:srgbClr val="FF0000"/>
                </a:solidFill>
              </a:rPr>
              <a:t>fifth </a:t>
            </a:r>
            <a:r>
              <a:rPr lang="en-US" sz="2200" dirty="0"/>
              <a:t>period, measurements of over fifty isotopes of new elements with Z=114-118 were carried out during 1998-2008. The most significant result of these measurements is the observed increase of half-lives with increasing neutron numbers. The search for Z=119 and 120 is ongoing at RIKEN, Dubna, GSI, and Berkeley.</a:t>
            </a:r>
          </a:p>
        </p:txBody>
      </p:sp>
      <p:sp>
        <p:nvSpPr>
          <p:cNvPr id="5" name="Rectangle 4"/>
          <p:cNvSpPr/>
          <p:nvPr/>
        </p:nvSpPr>
        <p:spPr>
          <a:xfrm>
            <a:off x="2633930" y="262467"/>
            <a:ext cx="4734614" cy="356508"/>
          </a:xfrm>
          <a:prstGeom prst="rect">
            <a:avLst/>
          </a:prstGeom>
        </p:spPr>
        <p:txBody>
          <a:bodyPr wrap="none">
            <a:spAutoFit/>
          </a:bodyPr>
          <a:lstStyle/>
          <a:p>
            <a:pPr>
              <a:lnSpc>
                <a:spcPts val="1800"/>
              </a:lnSpc>
              <a:spcBef>
                <a:spcPts val="1200"/>
              </a:spcBef>
              <a:spcAft>
                <a:spcPts val="0"/>
              </a:spcAft>
            </a:pPr>
            <a:r>
              <a:rPr lang="en-US" sz="2800">
                <a:solidFill>
                  <a:srgbClr val="000090"/>
                </a:solidFill>
              </a:rPr>
              <a:t>Historical introduction (cont.)</a:t>
            </a:r>
          </a:p>
        </p:txBody>
      </p:sp>
      <p:sp>
        <p:nvSpPr>
          <p:cNvPr id="7" name="Footer Placeholder 6">
            <a:extLst>
              <a:ext uri="{FF2B5EF4-FFF2-40B4-BE49-F238E27FC236}">
                <a16:creationId xmlns:a16="http://schemas.microsoft.com/office/drawing/2014/main" id="{8D80FF98-30A6-A745-BBDC-A4FF146BEC15}"/>
              </a:ext>
            </a:extLst>
          </p:cNvPr>
          <p:cNvSpPr>
            <a:spLocks noGrp="1"/>
          </p:cNvSpPr>
          <p:nvPr>
            <p:ph type="ftr" sz="quarter" idx="3"/>
          </p:nvPr>
        </p:nvSpPr>
        <p:spPr/>
        <p:txBody>
          <a:bodyPr/>
          <a:lstStyle/>
          <a:p>
            <a:r>
              <a:rPr lang="en-US"/>
              <a:t>W. Nazarewicz, Tongji University Nov. 2025</a:t>
            </a:r>
          </a:p>
        </p:txBody>
      </p:sp>
    </p:spTree>
    <p:extLst>
      <p:ext uri="{BB962C8B-B14F-4D97-AF65-F5344CB8AC3E}">
        <p14:creationId xmlns:p14="http://schemas.microsoft.com/office/powerpoint/2010/main" val="232979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87C7CF1-4D7D-C941-87F6-6592CA3F7595}" type="slidenum">
              <a:rPr lang="en-US" smtClean="0"/>
              <a:t>40</a:t>
            </a:fld>
            <a:endParaRPr lang="en-US"/>
          </a:p>
        </p:txBody>
      </p:sp>
      <p:sp>
        <p:nvSpPr>
          <p:cNvPr id="5" name="Rectangle 1"/>
          <p:cNvSpPr>
            <a:spLocks noChangeArrowheads="1"/>
          </p:cNvSpPr>
          <p:nvPr/>
        </p:nvSpPr>
        <p:spPr bwMode="auto">
          <a:xfrm>
            <a:off x="766310" y="2478200"/>
            <a:ext cx="7806265"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4400" dirty="0">
                <a:solidFill>
                  <a:srgbClr val="000090"/>
                </a:solidFill>
              </a:rPr>
              <a:t>Backup</a:t>
            </a:r>
          </a:p>
        </p:txBody>
      </p:sp>
      <p:sp>
        <p:nvSpPr>
          <p:cNvPr id="6" name="Footer Placeholder 5">
            <a:extLst>
              <a:ext uri="{FF2B5EF4-FFF2-40B4-BE49-F238E27FC236}">
                <a16:creationId xmlns:a16="http://schemas.microsoft.com/office/drawing/2014/main" id="{F036E8AC-DCC7-9149-AD15-9D307930E038}"/>
              </a:ext>
            </a:extLst>
          </p:cNvPr>
          <p:cNvSpPr>
            <a:spLocks noGrp="1"/>
          </p:cNvSpPr>
          <p:nvPr>
            <p:ph type="ftr" sz="quarter" idx="3"/>
          </p:nvPr>
        </p:nvSpPr>
        <p:spPr/>
        <p:txBody>
          <a:bodyPr/>
          <a:lstStyle/>
          <a:p>
            <a:r>
              <a:rPr lang="en-US"/>
              <a:t>W. Nazarewicz, Tongji University Nov. 2025</a:t>
            </a:r>
          </a:p>
        </p:txBody>
      </p:sp>
    </p:spTree>
    <p:extLst>
      <p:ext uri="{BB962C8B-B14F-4D97-AF65-F5344CB8AC3E}">
        <p14:creationId xmlns:p14="http://schemas.microsoft.com/office/powerpoint/2010/main" val="3870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D99A92-6F72-7644-8FC3-200DC52AA279}"/>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02B4F30F-796C-DC40-A944-71436AC696E7}"/>
              </a:ext>
            </a:extLst>
          </p:cNvPr>
          <p:cNvSpPr>
            <a:spLocks noGrp="1"/>
          </p:cNvSpPr>
          <p:nvPr>
            <p:ph type="sldNum" sz="quarter" idx="4"/>
          </p:nvPr>
        </p:nvSpPr>
        <p:spPr/>
        <p:txBody>
          <a:bodyPr/>
          <a:lstStyle/>
          <a:p>
            <a:fld id="{987C7CF1-4D7D-C941-87F6-6592CA3F7595}" type="slidenum">
              <a:rPr lang="en-US" smtClean="0"/>
              <a:t>5</a:t>
            </a:fld>
            <a:endParaRPr lang="en-US"/>
          </a:p>
        </p:txBody>
      </p:sp>
      <p:sp>
        <p:nvSpPr>
          <p:cNvPr id="6" name="TextBox 5">
            <a:extLst>
              <a:ext uri="{FF2B5EF4-FFF2-40B4-BE49-F238E27FC236}">
                <a16:creationId xmlns:a16="http://schemas.microsoft.com/office/drawing/2014/main" id="{47245B51-9B48-4844-88C9-BD5A7F9436A8}"/>
              </a:ext>
            </a:extLst>
          </p:cNvPr>
          <p:cNvSpPr txBox="1"/>
          <p:nvPr/>
        </p:nvSpPr>
        <p:spPr>
          <a:xfrm>
            <a:off x="630857" y="284148"/>
            <a:ext cx="7882286" cy="707886"/>
          </a:xfrm>
          <a:prstGeom prst="rect">
            <a:avLst/>
          </a:prstGeom>
          <a:noFill/>
        </p:spPr>
        <p:txBody>
          <a:bodyPr wrap="none" rtlCol="0">
            <a:spAutoFit/>
          </a:bodyPr>
          <a:lstStyle/>
          <a:p>
            <a:r>
              <a:rPr lang="en-US" sz="4000" dirty="0">
                <a:solidFill>
                  <a:srgbClr val="000090"/>
                </a:solidFill>
              </a:rPr>
              <a:t>SHE/SHN: multi-science problem </a:t>
            </a:r>
          </a:p>
        </p:txBody>
      </p:sp>
      <p:sp>
        <p:nvSpPr>
          <p:cNvPr id="7" name="Rectangle 6">
            <a:extLst>
              <a:ext uri="{FF2B5EF4-FFF2-40B4-BE49-F238E27FC236}">
                <a16:creationId xmlns:a16="http://schemas.microsoft.com/office/drawing/2014/main" id="{74688812-4E2C-F94D-A45B-424BC6A1D513}"/>
              </a:ext>
            </a:extLst>
          </p:cNvPr>
          <p:cNvSpPr/>
          <p:nvPr/>
        </p:nvSpPr>
        <p:spPr>
          <a:xfrm>
            <a:off x="131955" y="1869608"/>
            <a:ext cx="4236983" cy="2400657"/>
          </a:xfrm>
          <a:prstGeom prst="rect">
            <a:avLst/>
          </a:prstGeom>
        </p:spPr>
        <p:txBody>
          <a:bodyPr wrap="square">
            <a:spAutoFit/>
          </a:bodyPr>
          <a:lstStyle/>
          <a:p>
            <a:pPr marL="457178" indent="-457178">
              <a:spcAft>
                <a:spcPts val="600"/>
              </a:spcAft>
              <a:buFont typeface="Arial" panose="020B0604020202020204" pitchFamily="34" charset="0"/>
              <a:buChar char="•"/>
            </a:pPr>
            <a:r>
              <a:rPr lang="en-US" sz="2800" dirty="0"/>
              <a:t>Nuclear structure and reactions</a:t>
            </a:r>
          </a:p>
          <a:p>
            <a:pPr marL="457178" indent="-457178">
              <a:spcAft>
                <a:spcPts val="600"/>
              </a:spcAft>
              <a:buFont typeface="Arial" panose="020B0604020202020204" pitchFamily="34" charset="0"/>
              <a:buChar char="•"/>
            </a:pPr>
            <a:r>
              <a:rPr lang="en-US" sz="2800" dirty="0"/>
              <a:t>Atomic physics and chemistry</a:t>
            </a:r>
          </a:p>
          <a:p>
            <a:pPr marL="457178" indent="-457178">
              <a:spcAft>
                <a:spcPts val="600"/>
              </a:spcAft>
              <a:buFont typeface="Arial" panose="020B0604020202020204" pitchFamily="34" charset="0"/>
              <a:buChar char="•"/>
            </a:pPr>
            <a:r>
              <a:rPr lang="en-US" sz="2800" dirty="0"/>
              <a:t>Nuclear astrophysics</a:t>
            </a:r>
          </a:p>
        </p:txBody>
      </p:sp>
      <p:sp>
        <p:nvSpPr>
          <p:cNvPr id="8" name="Rectangle 7">
            <a:extLst>
              <a:ext uri="{FF2B5EF4-FFF2-40B4-BE49-F238E27FC236}">
                <a16:creationId xmlns:a16="http://schemas.microsoft.com/office/drawing/2014/main" id="{760D5513-EC65-194E-A7B2-D2708CABF576}"/>
              </a:ext>
            </a:extLst>
          </p:cNvPr>
          <p:cNvSpPr/>
          <p:nvPr/>
        </p:nvSpPr>
        <p:spPr>
          <a:xfrm>
            <a:off x="4572000" y="1869608"/>
            <a:ext cx="4368937" cy="3400931"/>
          </a:xfrm>
          <a:prstGeom prst="rect">
            <a:avLst/>
          </a:prstGeom>
        </p:spPr>
        <p:txBody>
          <a:bodyPr wrap="square">
            <a:spAutoFit/>
          </a:bodyPr>
          <a:lstStyle/>
          <a:p>
            <a:pPr marL="457178" indent="-457178">
              <a:spcAft>
                <a:spcPts val="600"/>
              </a:spcAft>
              <a:buFont typeface="Arial" panose="020B0604020202020204" pitchFamily="34" charset="0"/>
              <a:buChar char="•"/>
            </a:pPr>
            <a:r>
              <a:rPr lang="en-US" sz="2800" dirty="0"/>
              <a:t>Many-body physics </a:t>
            </a:r>
          </a:p>
          <a:p>
            <a:pPr marL="914109" lvl="1" indent="-457178">
              <a:spcAft>
                <a:spcPts val="600"/>
              </a:spcAft>
              <a:buFont typeface="Courier New" panose="02070309020205020404" pitchFamily="49" charset="0"/>
              <a:buChar char="o"/>
            </a:pPr>
            <a:r>
              <a:rPr lang="en-US" sz="2400" dirty="0"/>
              <a:t>Many nucleons and many electrons; both are complex systems</a:t>
            </a:r>
          </a:p>
          <a:p>
            <a:pPr marL="914109" lvl="1" indent="-457178">
              <a:spcAft>
                <a:spcPts val="600"/>
              </a:spcAft>
              <a:buFont typeface="Courier New" panose="02070309020205020404" pitchFamily="49" charset="0"/>
              <a:buChar char="o"/>
            </a:pPr>
            <a:r>
              <a:rPr lang="en-US" sz="2400" dirty="0"/>
              <a:t>Open systems (fission, fusion, supercritical charges)</a:t>
            </a:r>
          </a:p>
          <a:p>
            <a:pPr marL="465655" indent="-465655">
              <a:spcAft>
                <a:spcPts val="600"/>
              </a:spcAft>
              <a:buFont typeface="Arial" panose="020B0604020202020204" pitchFamily="34" charset="0"/>
              <a:buChar char="•"/>
            </a:pPr>
            <a:r>
              <a:rPr lang="en-US" sz="2800" dirty="0"/>
              <a:t>Relativity and QED</a:t>
            </a:r>
          </a:p>
        </p:txBody>
      </p:sp>
    </p:spTree>
    <p:extLst>
      <p:ext uri="{BB962C8B-B14F-4D97-AF65-F5344CB8AC3E}">
        <p14:creationId xmlns:p14="http://schemas.microsoft.com/office/powerpoint/2010/main" val="301392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322F7D-03A2-4D77-5F76-D6DC07832D0E}"/>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190D4A9E-91AC-0C2D-FCA6-20D80EB6016D}"/>
              </a:ext>
            </a:extLst>
          </p:cNvPr>
          <p:cNvSpPr>
            <a:spLocks noGrp="1"/>
          </p:cNvSpPr>
          <p:nvPr>
            <p:ph type="sldNum" sz="quarter" idx="4"/>
          </p:nvPr>
        </p:nvSpPr>
        <p:spPr/>
        <p:txBody>
          <a:bodyPr/>
          <a:lstStyle/>
          <a:p>
            <a:fld id="{987C7CF1-4D7D-C941-87F6-6592CA3F7595}" type="slidenum">
              <a:rPr lang="en-US" smtClean="0"/>
              <a:t>6</a:t>
            </a:fld>
            <a:endParaRPr lang="en-US"/>
          </a:p>
        </p:txBody>
      </p:sp>
      <p:pic>
        <p:nvPicPr>
          <p:cNvPr id="4" name="Picture 3" descr="A screenshot of a news article&#10;&#10;Description automatically generated">
            <a:extLst>
              <a:ext uri="{FF2B5EF4-FFF2-40B4-BE49-F238E27FC236}">
                <a16:creationId xmlns:a16="http://schemas.microsoft.com/office/drawing/2014/main" id="{1DB078A4-B40A-6D83-DA70-1F3160A59BFF}"/>
              </a:ext>
            </a:extLst>
          </p:cNvPr>
          <p:cNvPicPr>
            <a:picLocks noChangeAspect="1"/>
          </p:cNvPicPr>
          <p:nvPr/>
        </p:nvPicPr>
        <p:blipFill>
          <a:blip r:embed="rId3"/>
          <a:stretch>
            <a:fillRect/>
          </a:stretch>
        </p:blipFill>
        <p:spPr>
          <a:xfrm>
            <a:off x="189041" y="1400366"/>
            <a:ext cx="5080082" cy="3821713"/>
          </a:xfrm>
          <a:prstGeom prst="rect">
            <a:avLst/>
          </a:prstGeom>
        </p:spPr>
      </p:pic>
      <p:sp>
        <p:nvSpPr>
          <p:cNvPr id="12" name="TextBox 11">
            <a:extLst>
              <a:ext uri="{FF2B5EF4-FFF2-40B4-BE49-F238E27FC236}">
                <a16:creationId xmlns:a16="http://schemas.microsoft.com/office/drawing/2014/main" id="{4E676CF2-6663-8E6C-FE8B-6D28B3813F99}"/>
              </a:ext>
            </a:extLst>
          </p:cNvPr>
          <p:cNvSpPr txBox="1"/>
          <p:nvPr/>
        </p:nvSpPr>
        <p:spPr>
          <a:xfrm>
            <a:off x="483804" y="-78202"/>
            <a:ext cx="8546592" cy="646331"/>
          </a:xfrm>
          <a:prstGeom prst="rect">
            <a:avLst/>
          </a:prstGeom>
          <a:noFill/>
        </p:spPr>
        <p:txBody>
          <a:bodyPr wrap="square">
            <a:spAutoFit/>
          </a:bodyPr>
          <a:lstStyle/>
          <a:p>
            <a:pPr algn="ctr"/>
            <a:r>
              <a:rPr lang="en-US" sz="3600" dirty="0">
                <a:solidFill>
                  <a:srgbClr val="002060"/>
                </a:solidFill>
                <a:latin typeface="Arial" panose="020B0604020202020204" pitchFamily="34" charset="0"/>
                <a:cs typeface="Arial" panose="020B0604020202020204" pitchFamily="34" charset="0"/>
              </a:rPr>
              <a:t>Recent reviews</a:t>
            </a:r>
          </a:p>
        </p:txBody>
      </p:sp>
      <p:pic>
        <p:nvPicPr>
          <p:cNvPr id="16" name="Picture 15" descr="A screenshot of a cell phone&#10;&#10;Description automatically generated">
            <a:extLst>
              <a:ext uri="{FF2B5EF4-FFF2-40B4-BE49-F238E27FC236}">
                <a16:creationId xmlns:a16="http://schemas.microsoft.com/office/drawing/2014/main" id="{4B735161-2DAD-33C0-D787-C4A5BFE1D592}"/>
              </a:ext>
            </a:extLst>
          </p:cNvPr>
          <p:cNvPicPr>
            <a:picLocks noChangeAspect="1"/>
          </p:cNvPicPr>
          <p:nvPr/>
        </p:nvPicPr>
        <p:blipFill>
          <a:blip r:embed="rId4"/>
          <a:stretch>
            <a:fillRect/>
          </a:stretch>
        </p:blipFill>
        <p:spPr>
          <a:xfrm>
            <a:off x="5843468" y="2537669"/>
            <a:ext cx="2612581" cy="3491357"/>
          </a:xfrm>
          <a:prstGeom prst="rect">
            <a:avLst/>
          </a:prstGeom>
          <a:ln>
            <a:solidFill>
              <a:schemeClr val="tx1"/>
            </a:solidFill>
          </a:ln>
        </p:spPr>
      </p:pic>
      <p:pic>
        <p:nvPicPr>
          <p:cNvPr id="17" name="Picture 16" descr="A screenshot of a computer&#10;&#10;Description automatically generated">
            <a:extLst>
              <a:ext uri="{FF2B5EF4-FFF2-40B4-BE49-F238E27FC236}">
                <a16:creationId xmlns:a16="http://schemas.microsoft.com/office/drawing/2014/main" id="{48EF7F8E-0ECF-F056-4751-353E2C4045BD}"/>
              </a:ext>
            </a:extLst>
          </p:cNvPr>
          <p:cNvPicPr>
            <a:picLocks noChangeAspect="1"/>
          </p:cNvPicPr>
          <p:nvPr/>
        </p:nvPicPr>
        <p:blipFill>
          <a:blip r:embed="rId5"/>
          <a:stretch>
            <a:fillRect/>
          </a:stretch>
        </p:blipFill>
        <p:spPr>
          <a:xfrm>
            <a:off x="5269123" y="828974"/>
            <a:ext cx="3761273" cy="1534383"/>
          </a:xfrm>
          <a:prstGeom prst="rect">
            <a:avLst/>
          </a:prstGeom>
        </p:spPr>
      </p:pic>
    </p:spTree>
    <p:extLst>
      <p:ext uri="{BB962C8B-B14F-4D97-AF65-F5344CB8AC3E}">
        <p14:creationId xmlns:p14="http://schemas.microsoft.com/office/powerpoint/2010/main" val="145410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D99A92-6F72-7644-8FC3-200DC52AA279}"/>
              </a:ext>
            </a:extLst>
          </p:cNvPr>
          <p:cNvSpPr>
            <a:spLocks noGrp="1"/>
          </p:cNvSpPr>
          <p:nvPr>
            <p:ph type="ftr" sz="quarter" idx="3"/>
          </p:nvPr>
        </p:nvSpPr>
        <p:spPr/>
        <p:txBody>
          <a:bodyPr/>
          <a:lstStyle/>
          <a:p>
            <a:r>
              <a:rPr lang="en-US"/>
              <a:t>W. Nazarewicz, Tongji University Nov. 2025</a:t>
            </a:r>
          </a:p>
        </p:txBody>
      </p:sp>
      <p:sp>
        <p:nvSpPr>
          <p:cNvPr id="3" name="Slide Number Placeholder 2">
            <a:extLst>
              <a:ext uri="{FF2B5EF4-FFF2-40B4-BE49-F238E27FC236}">
                <a16:creationId xmlns:a16="http://schemas.microsoft.com/office/drawing/2014/main" id="{02B4F30F-796C-DC40-A944-71436AC696E7}"/>
              </a:ext>
            </a:extLst>
          </p:cNvPr>
          <p:cNvSpPr>
            <a:spLocks noGrp="1"/>
          </p:cNvSpPr>
          <p:nvPr>
            <p:ph type="sldNum" sz="quarter" idx="4"/>
          </p:nvPr>
        </p:nvSpPr>
        <p:spPr/>
        <p:txBody>
          <a:bodyPr/>
          <a:lstStyle/>
          <a:p>
            <a:fld id="{987C7CF1-4D7D-C941-87F6-6592CA3F7595}" type="slidenum">
              <a:rPr lang="en-US" smtClean="0"/>
              <a:t>7</a:t>
            </a:fld>
            <a:endParaRPr lang="en-US"/>
          </a:p>
        </p:txBody>
      </p:sp>
      <p:sp>
        <p:nvSpPr>
          <p:cNvPr id="4" name="TextBox 3">
            <a:extLst>
              <a:ext uri="{FF2B5EF4-FFF2-40B4-BE49-F238E27FC236}">
                <a16:creationId xmlns:a16="http://schemas.microsoft.com/office/drawing/2014/main" id="{ABB20AEB-3F73-5C09-F9AC-13731F6EC604}"/>
              </a:ext>
            </a:extLst>
          </p:cNvPr>
          <p:cNvSpPr txBox="1"/>
          <p:nvPr/>
        </p:nvSpPr>
        <p:spPr>
          <a:xfrm>
            <a:off x="1138477" y="1714117"/>
            <a:ext cx="6771189" cy="1063433"/>
          </a:xfrm>
          <a:prstGeom prst="rect">
            <a:avLst/>
          </a:prstGeom>
          <a:noFill/>
        </p:spPr>
        <p:txBody>
          <a:bodyPr wrap="square" rtlCol="0">
            <a:spAutoFit/>
          </a:bodyPr>
          <a:lstStyle/>
          <a:p>
            <a:pPr algn="ctr">
              <a:lnSpc>
                <a:spcPct val="150000"/>
              </a:lnSpc>
            </a:pPr>
            <a:r>
              <a:rPr lang="en-US" sz="4800" baseline="0" dirty="0"/>
              <a:t>Structure of SHN</a:t>
            </a:r>
          </a:p>
        </p:txBody>
      </p:sp>
    </p:spTree>
    <p:extLst>
      <p:ext uri="{BB962C8B-B14F-4D97-AF65-F5344CB8AC3E}">
        <p14:creationId xmlns:p14="http://schemas.microsoft.com/office/powerpoint/2010/main" val="144469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scap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3560"/>
            <a:ext cx="9144000" cy="4468215"/>
          </a:xfrm>
          <a:prstGeom prst="rect">
            <a:avLst/>
          </a:prstGeom>
        </p:spPr>
      </p:pic>
      <p:sp>
        <p:nvSpPr>
          <p:cNvPr id="5" name="TextBox 4"/>
          <p:cNvSpPr txBox="1"/>
          <p:nvPr/>
        </p:nvSpPr>
        <p:spPr>
          <a:xfrm>
            <a:off x="2969690" y="9755"/>
            <a:ext cx="3873176" cy="584775"/>
          </a:xfrm>
          <a:prstGeom prst="rect">
            <a:avLst/>
          </a:prstGeom>
          <a:noFill/>
        </p:spPr>
        <p:txBody>
          <a:bodyPr wrap="none" rtlCol="0">
            <a:spAutoFit/>
          </a:bodyPr>
          <a:lstStyle/>
          <a:p>
            <a:r>
              <a:rPr lang="en-US" sz="3200" dirty="0" err="1">
                <a:solidFill>
                  <a:srgbClr val="000090"/>
                </a:solidFill>
              </a:rPr>
              <a:t>Superheavy</a:t>
            </a:r>
            <a:r>
              <a:rPr lang="en-US" sz="3200" dirty="0">
                <a:solidFill>
                  <a:srgbClr val="000090"/>
                </a:solidFill>
              </a:rPr>
              <a:t> territory</a:t>
            </a:r>
          </a:p>
        </p:txBody>
      </p:sp>
      <p:grpSp>
        <p:nvGrpSpPr>
          <p:cNvPr id="6" name="Group 5">
            <a:extLst>
              <a:ext uri="{FF2B5EF4-FFF2-40B4-BE49-F238E27FC236}">
                <a16:creationId xmlns:a16="http://schemas.microsoft.com/office/drawing/2014/main" id="{329E15DF-241A-8F44-9798-A7A65675B695}"/>
              </a:ext>
            </a:extLst>
          </p:cNvPr>
          <p:cNvGrpSpPr/>
          <p:nvPr/>
        </p:nvGrpSpPr>
        <p:grpSpPr>
          <a:xfrm>
            <a:off x="73896" y="1213940"/>
            <a:ext cx="9065588" cy="2224142"/>
            <a:chOff x="73896" y="1230263"/>
            <a:chExt cx="9065588" cy="2224142"/>
          </a:xfrm>
        </p:grpSpPr>
        <p:pic>
          <p:nvPicPr>
            <p:cNvPr id="7" name="Picture 6">
              <a:extLst>
                <a:ext uri="{FF2B5EF4-FFF2-40B4-BE49-F238E27FC236}">
                  <a16:creationId xmlns:a16="http://schemas.microsoft.com/office/drawing/2014/main" id="{D364D47C-F833-3949-A014-7AF80B54E279}"/>
                </a:ext>
              </a:extLst>
            </p:cNvPr>
            <p:cNvPicPr>
              <a:picLocks noChangeAspect="1"/>
            </p:cNvPicPr>
            <p:nvPr/>
          </p:nvPicPr>
          <p:blipFill>
            <a:blip r:embed="rId3"/>
            <a:stretch>
              <a:fillRect/>
            </a:stretch>
          </p:blipFill>
          <p:spPr>
            <a:xfrm>
              <a:off x="73896" y="1859034"/>
              <a:ext cx="9065588" cy="1595371"/>
            </a:xfrm>
            <a:prstGeom prst="rect">
              <a:avLst/>
            </a:prstGeom>
            <a:solidFill>
              <a:schemeClr val="bg1"/>
            </a:solidFill>
          </p:spPr>
        </p:pic>
        <p:grpSp>
          <p:nvGrpSpPr>
            <p:cNvPr id="8" name="Group 7"/>
            <p:cNvGrpSpPr/>
            <p:nvPr/>
          </p:nvGrpSpPr>
          <p:grpSpPr>
            <a:xfrm>
              <a:off x="450670" y="1230263"/>
              <a:ext cx="7960819" cy="1064204"/>
              <a:chOff x="450670" y="1230263"/>
              <a:chExt cx="7960819" cy="1064204"/>
            </a:xfrm>
          </p:grpSpPr>
          <p:grpSp>
            <p:nvGrpSpPr>
              <p:cNvPr id="10" name="Group 9"/>
              <p:cNvGrpSpPr/>
              <p:nvPr/>
            </p:nvGrpSpPr>
            <p:grpSpPr>
              <a:xfrm>
                <a:off x="450670" y="1230263"/>
                <a:ext cx="7960819" cy="1060296"/>
                <a:chOff x="450670" y="1230263"/>
                <a:chExt cx="7960819" cy="1060296"/>
              </a:xfrm>
            </p:grpSpPr>
            <p:cxnSp>
              <p:nvCxnSpPr>
                <p:cNvPr id="12" name="Straight Arrow Connector 11"/>
                <p:cNvCxnSpPr/>
                <p:nvPr/>
              </p:nvCxnSpPr>
              <p:spPr>
                <a:xfrm>
                  <a:off x="1419795" y="2227385"/>
                  <a:ext cx="5959231" cy="6512"/>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571435" y="1230263"/>
                  <a:ext cx="1840054" cy="646331"/>
                </a:xfrm>
                <a:prstGeom prst="rect">
                  <a:avLst/>
                </a:prstGeom>
                <a:noFill/>
              </p:spPr>
              <p:txBody>
                <a:bodyPr wrap="none" rtlCol="0">
                  <a:spAutoFit/>
                </a:bodyPr>
                <a:lstStyle/>
                <a:p>
                  <a:pPr algn="ctr"/>
                  <a:r>
                    <a:rPr lang="en-US">
                      <a:solidFill>
                        <a:srgbClr val="000090"/>
                      </a:solidFill>
                    </a:rPr>
                    <a:t>neutron drip line</a:t>
                  </a:r>
                </a:p>
                <a:p>
                  <a:pPr algn="ctr"/>
                  <a:r>
                    <a:rPr lang="en-US">
                      <a:solidFill>
                        <a:srgbClr val="000090"/>
                      </a:solidFill>
                    </a:rPr>
                    <a:t>N≈270</a:t>
                  </a:r>
                </a:p>
              </p:txBody>
            </p:sp>
            <p:sp>
              <p:nvSpPr>
                <p:cNvPr id="14" name="TextBox 13"/>
                <p:cNvSpPr txBox="1"/>
                <p:nvPr/>
              </p:nvSpPr>
              <p:spPr>
                <a:xfrm>
                  <a:off x="2172675" y="1230263"/>
                  <a:ext cx="1314032" cy="646331"/>
                </a:xfrm>
                <a:prstGeom prst="rect">
                  <a:avLst/>
                </a:prstGeom>
                <a:noFill/>
              </p:spPr>
              <p:txBody>
                <a:bodyPr wrap="none" rtlCol="0">
                  <a:spAutoFit/>
                </a:bodyPr>
                <a:lstStyle/>
                <a:p>
                  <a:pPr algn="ctr"/>
                  <a:r>
                    <a:rPr lang="en-US">
                      <a:solidFill>
                        <a:srgbClr val="000090"/>
                      </a:solidFill>
                    </a:rPr>
                    <a:t>beta stable</a:t>
                  </a:r>
                </a:p>
                <a:p>
                  <a:pPr algn="ctr"/>
                  <a:r>
                    <a:rPr lang="en-US">
                      <a:solidFill>
                        <a:srgbClr val="000090"/>
                      </a:solidFill>
                    </a:rPr>
                    <a:t>N≈19</a:t>
                  </a:r>
                  <a:r>
                    <a:rPr lang="pl-PL">
                      <a:solidFill>
                        <a:srgbClr val="000090"/>
                      </a:solidFill>
                    </a:rPr>
                    <a:t>2</a:t>
                  </a:r>
                  <a:endParaRPr lang="en-US">
                    <a:solidFill>
                      <a:srgbClr val="000090"/>
                    </a:solidFill>
                  </a:endParaRPr>
                </a:p>
              </p:txBody>
            </p:sp>
            <p:sp>
              <p:nvSpPr>
                <p:cNvPr id="15" name="TextBox 14"/>
                <p:cNvSpPr txBox="1"/>
                <p:nvPr/>
              </p:nvSpPr>
              <p:spPr>
                <a:xfrm>
                  <a:off x="450670" y="1230263"/>
                  <a:ext cx="1711677" cy="646331"/>
                </a:xfrm>
                <a:prstGeom prst="rect">
                  <a:avLst/>
                </a:prstGeom>
                <a:noFill/>
              </p:spPr>
              <p:txBody>
                <a:bodyPr wrap="none" rtlCol="0">
                  <a:spAutoFit/>
                </a:bodyPr>
                <a:lstStyle/>
                <a:p>
                  <a:pPr algn="ctr"/>
                  <a:r>
                    <a:rPr lang="en-US">
                      <a:solidFill>
                        <a:srgbClr val="000090"/>
                      </a:solidFill>
                    </a:rPr>
                    <a:t>proton drip line</a:t>
                  </a:r>
                </a:p>
                <a:p>
                  <a:pPr algn="ctr"/>
                  <a:r>
                    <a:rPr lang="en-US">
                      <a:solidFill>
                        <a:srgbClr val="000090"/>
                      </a:solidFill>
                    </a:rPr>
                    <a:t>N=170</a:t>
                  </a:r>
                </a:p>
              </p:txBody>
            </p:sp>
            <p:sp>
              <p:nvSpPr>
                <p:cNvPr id="16" name="5-Point Star 15"/>
                <p:cNvSpPr/>
                <p:nvPr/>
              </p:nvSpPr>
              <p:spPr>
                <a:xfrm>
                  <a:off x="2627274" y="2138159"/>
                  <a:ext cx="152400" cy="152400"/>
                </a:xfrm>
                <a:prstGeom prst="star5">
                  <a:avLst/>
                </a:prstGeom>
                <a:solidFill>
                  <a:srgbClr val="00FF8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5-Point Star 16"/>
                <p:cNvSpPr/>
                <p:nvPr/>
              </p:nvSpPr>
              <p:spPr>
                <a:xfrm>
                  <a:off x="7416799" y="2134251"/>
                  <a:ext cx="152400" cy="152400"/>
                </a:xfrm>
                <a:prstGeom prst="star5">
                  <a:avLst/>
                </a:prstGeom>
                <a:solidFill>
                  <a:srgbClr val="00FF8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5-Point Star 17"/>
                <p:cNvSpPr/>
                <p:nvPr/>
              </p:nvSpPr>
              <p:spPr>
                <a:xfrm>
                  <a:off x="1255666" y="2134251"/>
                  <a:ext cx="152400" cy="152400"/>
                </a:xfrm>
                <a:prstGeom prst="star5">
                  <a:avLst/>
                </a:prstGeom>
                <a:solidFill>
                  <a:srgbClr val="00FF8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1" name="5-Point Star 10"/>
              <p:cNvSpPr/>
              <p:nvPr/>
            </p:nvSpPr>
            <p:spPr>
              <a:xfrm>
                <a:off x="1608666" y="2142067"/>
                <a:ext cx="152400" cy="152400"/>
              </a:xfrm>
              <a:prstGeom prst="star5">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9" name="Rectangle 8"/>
            <p:cNvSpPr/>
            <p:nvPr/>
          </p:nvSpPr>
          <p:spPr>
            <a:xfrm>
              <a:off x="3344117" y="1680402"/>
              <a:ext cx="3001818" cy="461665"/>
            </a:xfrm>
            <a:prstGeom prst="rect">
              <a:avLst/>
            </a:prstGeom>
            <a:ln>
              <a:noFill/>
            </a:ln>
          </p:spPr>
          <p:txBody>
            <a:bodyPr wrap="square">
              <a:spAutoFit/>
            </a:bodyPr>
            <a:lstStyle/>
            <a:p>
              <a:pPr algn="ctr"/>
              <a:r>
                <a:rPr lang="en-US" sz="2400" dirty="0">
                  <a:solidFill>
                    <a:srgbClr val="FF0000"/>
                  </a:solidFill>
                </a:rPr>
                <a:t>≈100 isotopes of </a:t>
              </a:r>
              <a:r>
                <a:rPr lang="en-US" sz="2400" dirty="0" err="1">
                  <a:solidFill>
                    <a:srgbClr val="FF0000"/>
                  </a:solidFill>
                </a:rPr>
                <a:t>Og</a:t>
              </a:r>
              <a:endParaRPr lang="en-US" sz="2400" dirty="0">
                <a:solidFill>
                  <a:srgbClr val="FF0000"/>
                </a:solidFill>
              </a:endParaRPr>
            </a:p>
          </p:txBody>
        </p:sp>
      </p:grpSp>
      <p:sp>
        <p:nvSpPr>
          <p:cNvPr id="21" name="Rectangle 20">
            <a:extLst>
              <a:ext uri="{FF2B5EF4-FFF2-40B4-BE49-F238E27FC236}">
                <a16:creationId xmlns:a16="http://schemas.microsoft.com/office/drawing/2014/main" id="{4B07BDE8-FEC5-014B-B5FE-CC44567169A5}"/>
              </a:ext>
            </a:extLst>
          </p:cNvPr>
          <p:cNvSpPr/>
          <p:nvPr/>
        </p:nvSpPr>
        <p:spPr>
          <a:xfrm>
            <a:off x="3250286" y="507314"/>
            <a:ext cx="3095649" cy="338554"/>
          </a:xfrm>
          <a:prstGeom prst="rect">
            <a:avLst/>
          </a:prstGeom>
        </p:spPr>
        <p:txBody>
          <a:bodyPr wrap="square">
            <a:spAutoFit/>
          </a:bodyPr>
          <a:lstStyle/>
          <a:p>
            <a:r>
              <a:rPr lang="en-US" sz="1600" i="1" dirty="0">
                <a:ea typeface="Arial" charset="0"/>
                <a:cs typeface="Arial" charset="0"/>
              </a:rPr>
              <a:t>Nature Physics </a:t>
            </a:r>
            <a:r>
              <a:rPr lang="en-US" sz="1600" b="1" dirty="0">
                <a:ea typeface="Arial" charset="0"/>
                <a:cs typeface="Arial" charset="0"/>
              </a:rPr>
              <a:t> 14</a:t>
            </a:r>
            <a:r>
              <a:rPr lang="en-US" sz="1600" dirty="0">
                <a:ea typeface="Arial" charset="0"/>
                <a:cs typeface="Arial" charset="0"/>
              </a:rPr>
              <a:t>, 537 (2018) </a:t>
            </a:r>
            <a:endParaRPr lang="en-US" sz="1600" b="0" i="0" u="none" strike="noStrike" dirty="0">
              <a:effectLst/>
              <a:ea typeface="Arial" charset="0"/>
              <a:cs typeface="Arial" charset="0"/>
            </a:endParaRPr>
          </a:p>
        </p:txBody>
      </p:sp>
      <p:sp>
        <p:nvSpPr>
          <p:cNvPr id="19" name="Slide Number Placeholder 18">
            <a:extLst>
              <a:ext uri="{FF2B5EF4-FFF2-40B4-BE49-F238E27FC236}">
                <a16:creationId xmlns:a16="http://schemas.microsoft.com/office/drawing/2014/main" id="{2D8261A2-BFD0-204E-A2C3-D2669FB71C77}"/>
              </a:ext>
            </a:extLst>
          </p:cNvPr>
          <p:cNvSpPr>
            <a:spLocks noGrp="1"/>
          </p:cNvSpPr>
          <p:nvPr>
            <p:ph type="sldNum" sz="quarter" idx="4"/>
          </p:nvPr>
        </p:nvSpPr>
        <p:spPr/>
        <p:txBody>
          <a:bodyPr/>
          <a:lstStyle/>
          <a:p>
            <a:fld id="{987C7CF1-4D7D-C941-87F6-6592CA3F7595}" type="slidenum">
              <a:rPr lang="en-US" smtClean="0">
                <a:solidFill>
                  <a:prstClr val="black">
                    <a:tint val="75000"/>
                  </a:prstClr>
                </a:solidFill>
              </a:rPr>
              <a:pPr/>
              <a:t>8</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4C713BA2-1A53-6E45-926C-FA2A0BB17043}"/>
              </a:ext>
            </a:extLst>
          </p:cNvPr>
          <p:cNvSpPr>
            <a:spLocks noGrp="1"/>
          </p:cNvSpPr>
          <p:nvPr>
            <p:ph type="ftr" sz="quarter" idx="3"/>
          </p:nvPr>
        </p:nvSpPr>
        <p:spPr/>
        <p:txBody>
          <a:bodyPr/>
          <a:lstStyle/>
          <a:p>
            <a:r>
              <a:rPr lang="en-US"/>
              <a:t>W. Nazarewicz, Tongji University Nov. 2025</a:t>
            </a:r>
          </a:p>
        </p:txBody>
      </p:sp>
    </p:spTree>
    <p:extLst>
      <p:ext uri="{BB962C8B-B14F-4D97-AF65-F5344CB8AC3E}">
        <p14:creationId xmlns:p14="http://schemas.microsoft.com/office/powerpoint/2010/main" val="76334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87C7CF1-4D7D-C941-87F6-6592CA3F7595}" type="slidenum">
              <a:rPr lang="en-US" smtClean="0"/>
              <a:t>9</a:t>
            </a:fld>
            <a:endParaRPr lang="en-US"/>
          </a:p>
        </p:txBody>
      </p:sp>
      <p:sp>
        <p:nvSpPr>
          <p:cNvPr id="7" name="Rectangle 6"/>
          <p:cNvSpPr>
            <a:spLocks noChangeArrowheads="1"/>
          </p:cNvSpPr>
          <p:nvPr/>
        </p:nvSpPr>
        <p:spPr bwMode="auto">
          <a:xfrm>
            <a:off x="287873" y="2"/>
            <a:ext cx="8703733" cy="520607"/>
          </a:xfrm>
          <a:prstGeom prst="rect">
            <a:avLst/>
          </a:prstGeom>
          <a:noFill/>
          <a:ln w="12700">
            <a:noFill/>
            <a:miter lim="800000"/>
            <a:headEnd/>
            <a:tailEnd/>
          </a:ln>
          <a:effectLst/>
        </p:spPr>
        <p:txBody>
          <a:bodyPr wrap="square" lIns="90439" tIns="44426" rIns="90439" bIns="44426">
            <a:spAutoFit/>
          </a:bodyPr>
          <a:lstStyle/>
          <a:p>
            <a:pPr algn="ctr" defTabSz="913912" eaLnBrk="0" hangingPunct="0">
              <a:defRPr/>
            </a:pPr>
            <a:r>
              <a:rPr lang="en-US" sz="2800" dirty="0">
                <a:solidFill>
                  <a:srgbClr val="000090"/>
                </a:solidFill>
                <a:latin typeface="Arial"/>
                <a:cs typeface="Arial"/>
              </a:rPr>
              <a:t>Nuclear properties of </a:t>
            </a:r>
            <a:r>
              <a:rPr lang="en-US" sz="2800" dirty="0" err="1">
                <a:solidFill>
                  <a:srgbClr val="000090"/>
                </a:solidFill>
                <a:latin typeface="Arial"/>
                <a:cs typeface="Arial"/>
              </a:rPr>
              <a:t>Og</a:t>
            </a:r>
            <a:r>
              <a:rPr lang="en-US" sz="2800" dirty="0">
                <a:solidFill>
                  <a:srgbClr val="000090"/>
                </a:solidFill>
                <a:latin typeface="Arial"/>
                <a:cs typeface="Arial"/>
              </a:rPr>
              <a:t> (predicted)</a:t>
            </a:r>
          </a:p>
        </p:txBody>
      </p:sp>
      <p:grpSp>
        <p:nvGrpSpPr>
          <p:cNvPr id="9" name="Group 8"/>
          <p:cNvGrpSpPr/>
          <p:nvPr/>
        </p:nvGrpSpPr>
        <p:grpSpPr>
          <a:xfrm>
            <a:off x="948251" y="985343"/>
            <a:ext cx="7636948" cy="5192876"/>
            <a:chOff x="745060" y="721828"/>
            <a:chExt cx="8321674" cy="5658466"/>
          </a:xfrm>
        </p:grpSpPr>
        <p:pic>
          <p:nvPicPr>
            <p:cNvPr id="6" name="Picture 5" descr="Og-shap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0" y="721828"/>
              <a:ext cx="8034867" cy="5658466"/>
            </a:xfrm>
            <a:prstGeom prst="rect">
              <a:avLst/>
            </a:prstGeom>
          </p:spPr>
        </p:pic>
        <p:sp>
          <p:nvSpPr>
            <p:cNvPr id="8" name="TextBox 7"/>
            <p:cNvSpPr txBox="1"/>
            <p:nvPr/>
          </p:nvSpPr>
          <p:spPr>
            <a:xfrm rot="5400000">
              <a:off x="8026399" y="3107267"/>
              <a:ext cx="1711338" cy="369332"/>
            </a:xfrm>
            <a:prstGeom prst="rect">
              <a:avLst/>
            </a:prstGeom>
            <a:noFill/>
          </p:spPr>
          <p:txBody>
            <a:bodyPr wrap="none" rtlCol="0">
              <a:spAutoFit/>
            </a:bodyPr>
            <a:lstStyle/>
            <a:p>
              <a:r>
                <a:rPr lang="en-US"/>
                <a:t>(nucleons/fm</a:t>
              </a:r>
              <a:r>
                <a:rPr lang="en-US" baseline="30000"/>
                <a:t>3</a:t>
              </a:r>
              <a:r>
                <a:rPr lang="en-US"/>
                <a:t>)</a:t>
              </a:r>
            </a:p>
          </p:txBody>
        </p:sp>
      </p:grpSp>
      <p:sp>
        <p:nvSpPr>
          <p:cNvPr id="10" name="TextBox 9"/>
          <p:cNvSpPr txBox="1"/>
          <p:nvPr/>
        </p:nvSpPr>
        <p:spPr>
          <a:xfrm>
            <a:off x="1303888" y="5266261"/>
            <a:ext cx="813594" cy="369332"/>
          </a:xfrm>
          <a:prstGeom prst="rect">
            <a:avLst/>
          </a:prstGeom>
          <a:noFill/>
        </p:spPr>
        <p:txBody>
          <a:bodyPr wrap="none" rtlCol="0">
            <a:spAutoFit/>
          </a:bodyPr>
          <a:lstStyle/>
          <a:p>
            <a:r>
              <a:rPr lang="en-US">
                <a:solidFill>
                  <a:srgbClr val="FFFF00"/>
                </a:solidFill>
              </a:rPr>
              <a:t>oblate</a:t>
            </a:r>
          </a:p>
        </p:txBody>
      </p:sp>
      <p:sp>
        <p:nvSpPr>
          <p:cNvPr id="11" name="TextBox 10"/>
          <p:cNvSpPr txBox="1"/>
          <p:nvPr/>
        </p:nvSpPr>
        <p:spPr>
          <a:xfrm>
            <a:off x="3437480" y="5240861"/>
            <a:ext cx="1108446" cy="369332"/>
          </a:xfrm>
          <a:prstGeom prst="rect">
            <a:avLst/>
          </a:prstGeom>
          <a:noFill/>
        </p:spPr>
        <p:txBody>
          <a:bodyPr wrap="none" rtlCol="0">
            <a:spAutoFit/>
          </a:bodyPr>
          <a:lstStyle/>
          <a:p>
            <a:r>
              <a:rPr lang="en-US">
                <a:solidFill>
                  <a:srgbClr val="FFFF00"/>
                </a:solidFill>
              </a:rPr>
              <a:t>spherical</a:t>
            </a:r>
          </a:p>
        </p:txBody>
      </p:sp>
      <p:sp>
        <p:nvSpPr>
          <p:cNvPr id="12" name="TextBox 11"/>
          <p:cNvSpPr txBox="1"/>
          <p:nvPr/>
        </p:nvSpPr>
        <p:spPr>
          <a:xfrm>
            <a:off x="5588005" y="5232395"/>
            <a:ext cx="851690" cy="369332"/>
          </a:xfrm>
          <a:prstGeom prst="rect">
            <a:avLst/>
          </a:prstGeom>
          <a:noFill/>
        </p:spPr>
        <p:txBody>
          <a:bodyPr wrap="none" rtlCol="0">
            <a:spAutoFit/>
          </a:bodyPr>
          <a:lstStyle/>
          <a:p>
            <a:r>
              <a:rPr lang="en-US" err="1">
                <a:solidFill>
                  <a:srgbClr val="FFFF00"/>
                </a:solidFill>
              </a:rPr>
              <a:t>triaxial</a:t>
            </a:r>
            <a:endParaRPr lang="en-US">
              <a:solidFill>
                <a:srgbClr val="FFFF00"/>
              </a:solidFill>
            </a:endParaRPr>
          </a:p>
        </p:txBody>
      </p:sp>
      <p:sp>
        <p:nvSpPr>
          <p:cNvPr id="13" name="Footer Placeholder 12">
            <a:extLst>
              <a:ext uri="{FF2B5EF4-FFF2-40B4-BE49-F238E27FC236}">
                <a16:creationId xmlns:a16="http://schemas.microsoft.com/office/drawing/2014/main" id="{0CED7C2B-B36D-6941-AD87-57CF4CE1C71E}"/>
              </a:ext>
            </a:extLst>
          </p:cNvPr>
          <p:cNvSpPr>
            <a:spLocks noGrp="1"/>
          </p:cNvSpPr>
          <p:nvPr>
            <p:ph type="ftr" sz="quarter" idx="3"/>
          </p:nvPr>
        </p:nvSpPr>
        <p:spPr/>
        <p:txBody>
          <a:bodyPr/>
          <a:lstStyle/>
          <a:p>
            <a:r>
              <a:rPr lang="en-US"/>
              <a:t>W. Nazarewicz, Tongji University Nov. 2025</a:t>
            </a:r>
          </a:p>
        </p:txBody>
      </p:sp>
      <p:sp>
        <p:nvSpPr>
          <p:cNvPr id="2" name="TextBox 1">
            <a:extLst>
              <a:ext uri="{FF2B5EF4-FFF2-40B4-BE49-F238E27FC236}">
                <a16:creationId xmlns:a16="http://schemas.microsoft.com/office/drawing/2014/main" id="{180F5052-7D36-444E-AE48-06AE857EF5AB}"/>
              </a:ext>
            </a:extLst>
          </p:cNvPr>
          <p:cNvSpPr txBox="1"/>
          <p:nvPr/>
        </p:nvSpPr>
        <p:spPr>
          <a:xfrm>
            <a:off x="7166668" y="5957320"/>
            <a:ext cx="1838965" cy="523220"/>
          </a:xfrm>
          <a:prstGeom prst="rect">
            <a:avLst/>
          </a:prstGeom>
          <a:noFill/>
        </p:spPr>
        <p:txBody>
          <a:bodyPr wrap="none" rtlCol="0">
            <a:spAutoFit/>
          </a:bodyPr>
          <a:lstStyle/>
          <a:p>
            <a:r>
              <a:rPr lang="en-US" sz="2800" dirty="0" err="1">
                <a:solidFill>
                  <a:srgbClr val="FF0000"/>
                </a:solidFill>
              </a:rPr>
              <a:t>Og</a:t>
            </a:r>
            <a:r>
              <a:rPr lang="en-US" sz="2800" dirty="0">
                <a:solidFill>
                  <a:srgbClr val="FF0000"/>
                </a:solidFill>
              </a:rPr>
              <a:t> is BIG!</a:t>
            </a:r>
          </a:p>
        </p:txBody>
      </p:sp>
    </p:spTree>
    <p:extLst>
      <p:ext uri="{BB962C8B-B14F-4D97-AF65-F5344CB8AC3E}">
        <p14:creationId xmlns:p14="http://schemas.microsoft.com/office/powerpoint/2010/main" val="174844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21378</TotalTime>
  <Words>2429</Words>
  <Application>Microsoft Macintosh PowerPoint</Application>
  <PresentationFormat>Letter Paper (8.5x11 in)</PresentationFormat>
  <Paragraphs>282</Paragraphs>
  <Slides>40</Slides>
  <Notes>15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ＭＳ Ｐゴシック</vt:lpstr>
      <vt:lpstr>Arial</vt:lpstr>
      <vt:lpstr>Calibri</vt:lpstr>
      <vt:lpstr>Comic Sans MS</vt:lpstr>
      <vt:lpstr>Courier New</vt:lpstr>
      <vt:lpstr>Gill Sans</vt:lpstr>
      <vt:lpstr>Helvetica</vt:lpstr>
      <vt:lpstr>Lucida Handwriting</vt:lpstr>
      <vt:lpstr>Symbol</vt:lpstr>
      <vt:lpstr>ヒラギノ角ゴ ProN W3</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MSU</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ISOLDE 2014</dc:title>
  <dc:subject/>
  <dc:creator>Witold Nazarewicz</dc:creator>
  <cp:keywords/>
  <dc:description/>
  <cp:lastModifiedBy>Nazarewicz, Witold</cp:lastModifiedBy>
  <cp:revision>1071</cp:revision>
  <dcterms:created xsi:type="dcterms:W3CDTF">2011-07-08T14:25:07Z</dcterms:created>
  <dcterms:modified xsi:type="dcterms:W3CDTF">2024-11-11T21:52:37Z</dcterms:modified>
  <cp:category/>
</cp:coreProperties>
</file>